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1" r:id="rId15"/>
    <p:sldId id="272" r:id="rId16"/>
    <p:sldId id="270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scienceworld.wolfram.com/biography/photo-credits.html#Moseley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9/9e/Cannizzaro_Stanislao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CB08D-D499-4322-AC0A-C929741421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Ch. 5 Section 1: History of the Periodic Table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2FF26E-B6DE-49A6-9F67-3A68C4A8EB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Old chemists never die, they just stop reacting</a:t>
            </a:r>
          </a:p>
        </p:txBody>
      </p:sp>
    </p:spTree>
    <p:extLst>
      <p:ext uri="{BB962C8B-B14F-4D97-AF65-F5344CB8AC3E}">
        <p14:creationId xmlns:p14="http://schemas.microsoft.com/office/powerpoint/2010/main" val="176762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BF915-4C42-466E-9CDB-06CB04AB2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Still Left Questions Though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185F1-C9CC-4C4B-9062-AF6198251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800" dirty="0"/>
              <a:t>Why could most of the elements be arranged in the order of increasing atomic mass, but a few could not? </a:t>
            </a:r>
          </a:p>
          <a:p>
            <a:r>
              <a:rPr lang="en-US" sz="2800" dirty="0"/>
              <a:t>What was the reason for the chemical periodicity? </a:t>
            </a:r>
          </a:p>
          <a:p>
            <a:endParaRPr lang="en-US" sz="2800" dirty="0"/>
          </a:p>
        </p:txBody>
      </p:sp>
      <p:pic>
        <p:nvPicPr>
          <p:cNvPr id="4" name="Picture 6" descr="MCj043441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75420" y="2951259"/>
            <a:ext cx="1981200" cy="21367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500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944B5-EF9F-4832-87E1-DEC2ECC5F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Henry Moseley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6832F-89CD-4810-B7A8-9EF42C017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180496"/>
            <a:ext cx="8014168" cy="3678303"/>
          </a:xfrm>
        </p:spPr>
        <p:txBody>
          <a:bodyPr anchor="t"/>
          <a:lstStyle/>
          <a:p>
            <a:r>
              <a:rPr lang="en-US" dirty="0" smtClean="0"/>
              <a:t>English physicist</a:t>
            </a:r>
          </a:p>
          <a:p>
            <a:r>
              <a:rPr lang="en-US" dirty="0" smtClean="0"/>
              <a:t>1913</a:t>
            </a:r>
          </a:p>
          <a:p>
            <a:r>
              <a:rPr lang="en-US" dirty="0" smtClean="0"/>
              <a:t>Determined the number of positive charges in the nucleus (protons) by measuring the wavelength of the x-rays given off by certain metals</a:t>
            </a:r>
          </a:p>
          <a:p>
            <a:r>
              <a:rPr lang="en-US" dirty="0" smtClean="0"/>
              <a:t>Killed by sniper in Turkey in August 1915 during WWI at 28 years old</a:t>
            </a:r>
          </a:p>
          <a:p>
            <a:r>
              <a:rPr lang="en-US" dirty="0" smtClean="0"/>
              <a:t>Many thought he should have won a Nobel Prize, but have to be alive to receive it</a:t>
            </a:r>
            <a:endParaRPr lang="en-US" dirty="0"/>
          </a:p>
        </p:txBody>
      </p:sp>
      <p:pic>
        <p:nvPicPr>
          <p:cNvPr id="5" name="Picture 5" descr="Moseley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008" y="1886047"/>
            <a:ext cx="2971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433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 smtClean="0"/>
              <a:t>Periodic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sz="2800" dirty="0"/>
              <a:t>The physical and chemical properties of the elements are periodic functions of their atomic </a:t>
            </a:r>
            <a:r>
              <a:rPr lang="en-US" sz="2800" dirty="0" smtClean="0"/>
              <a:t>numbers</a:t>
            </a:r>
          </a:p>
          <a:p>
            <a:r>
              <a:rPr lang="en-US" sz="2800" dirty="0" smtClean="0"/>
              <a:t>Found that the periodic table was to be in atomic number order, not atomic mass order.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9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of the Noble Gases</a:t>
            </a:r>
            <a:endParaRPr 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339340" y="5480236"/>
            <a:ext cx="762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2720340" y="5175436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5387340" y="5175436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5996940" y="5175436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6606540" y="5175436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7597140" y="5175436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339340" y="5785036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333399"/>
                </a:solidFill>
              </a:rPr>
              <a:t>1868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006340" y="5785036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3399"/>
                </a:solidFill>
              </a:rPr>
              <a:t>1894</a:t>
            </a: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5615940" y="5785036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3399"/>
                </a:solidFill>
              </a:rPr>
              <a:t>1895</a:t>
            </a: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6225540" y="5785036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3399"/>
                </a:solidFill>
              </a:rPr>
              <a:t>1898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7216140" y="5861236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3399"/>
                </a:solidFill>
              </a:rPr>
              <a:t>1900</a:t>
            </a:r>
          </a:p>
        </p:txBody>
      </p:sp>
      <p:sp>
        <p:nvSpPr>
          <p:cNvPr id="16" name="AutoShape 24"/>
          <p:cNvSpPr>
            <a:spLocks noChangeArrowheads="1"/>
          </p:cNvSpPr>
          <p:nvPr/>
        </p:nvSpPr>
        <p:spPr bwMode="auto">
          <a:xfrm>
            <a:off x="1577340" y="2508436"/>
            <a:ext cx="2667000" cy="2209800"/>
          </a:xfrm>
          <a:prstGeom prst="wedgeRoundRectCallout">
            <a:avLst>
              <a:gd name="adj1" fmla="val -7718"/>
              <a:gd name="adj2" fmla="val 8281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rgbClr val="333399"/>
                </a:solidFill>
              </a:rPr>
              <a:t>Helium discovered as a component of the sun, based on the emission spectrum of sunlight</a:t>
            </a:r>
          </a:p>
        </p:txBody>
      </p:sp>
      <p:sp>
        <p:nvSpPr>
          <p:cNvPr id="17" name="AutoShape 26"/>
          <p:cNvSpPr>
            <a:spLocks noChangeArrowheads="1"/>
          </p:cNvSpPr>
          <p:nvPr/>
        </p:nvSpPr>
        <p:spPr bwMode="auto">
          <a:xfrm>
            <a:off x="9044940" y="3803836"/>
            <a:ext cx="1676400" cy="1524000"/>
          </a:xfrm>
          <a:prstGeom prst="wedgeRoundRectCallout">
            <a:avLst>
              <a:gd name="adj1" fmla="val -136079"/>
              <a:gd name="adj2" fmla="val 60000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3399"/>
                </a:solidFill>
              </a:rPr>
              <a:t>Freidrich Dorn discovers radon</a:t>
            </a:r>
          </a:p>
        </p:txBody>
      </p:sp>
      <p:sp>
        <p:nvSpPr>
          <p:cNvPr id="18" name="AutoShape 29"/>
          <p:cNvSpPr>
            <a:spLocks noChangeArrowheads="1"/>
          </p:cNvSpPr>
          <p:nvPr/>
        </p:nvSpPr>
        <p:spPr bwMode="auto">
          <a:xfrm>
            <a:off x="4396740" y="1898836"/>
            <a:ext cx="1905000" cy="1676400"/>
          </a:xfrm>
          <a:prstGeom prst="wedgeRoundRectCallout">
            <a:avLst>
              <a:gd name="adj1" fmla="val 2750"/>
              <a:gd name="adj2" fmla="val 161838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333399"/>
                </a:solidFill>
              </a:rPr>
              <a:t>William Ramsay discovers argon</a:t>
            </a:r>
          </a:p>
        </p:txBody>
      </p:sp>
      <p:sp>
        <p:nvSpPr>
          <p:cNvPr id="19" name="AutoShape 30"/>
          <p:cNvSpPr>
            <a:spLocks noChangeArrowheads="1"/>
          </p:cNvSpPr>
          <p:nvPr/>
        </p:nvSpPr>
        <p:spPr bwMode="auto">
          <a:xfrm>
            <a:off x="6301740" y="2737036"/>
            <a:ext cx="1981200" cy="1371600"/>
          </a:xfrm>
          <a:prstGeom prst="wedgeRoundRectCallout">
            <a:avLst>
              <a:gd name="adj1" fmla="val -65222"/>
              <a:gd name="adj2" fmla="val 14780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3399"/>
                </a:solidFill>
              </a:rPr>
              <a:t>Ramsay finds helium on Earth</a:t>
            </a:r>
          </a:p>
        </p:txBody>
      </p:sp>
      <p:sp>
        <p:nvSpPr>
          <p:cNvPr id="20" name="AutoShape 31"/>
          <p:cNvSpPr>
            <a:spLocks noChangeArrowheads="1"/>
          </p:cNvSpPr>
          <p:nvPr/>
        </p:nvSpPr>
        <p:spPr bwMode="auto">
          <a:xfrm>
            <a:off x="8435340" y="2051236"/>
            <a:ext cx="1905000" cy="1600200"/>
          </a:xfrm>
          <a:prstGeom prst="wedgeRoundRectCallout">
            <a:avLst>
              <a:gd name="adj1" fmla="val -147250"/>
              <a:gd name="adj2" fmla="val 164486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3399"/>
                </a:solidFill>
              </a:rPr>
              <a:t>Ramsay discovers krypton and xenon</a:t>
            </a:r>
          </a:p>
        </p:txBody>
      </p:sp>
      <p:pic>
        <p:nvPicPr>
          <p:cNvPr id="21" name="Picture 33" descr="Sir William Ramsay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0006" y="4718236"/>
            <a:ext cx="1405435" cy="1837876"/>
          </a:xfrm>
          <a:noFill/>
        </p:spPr>
      </p:pic>
      <p:sp>
        <p:nvSpPr>
          <p:cNvPr id="22" name="Text Box 35"/>
          <p:cNvSpPr txBox="1">
            <a:spLocks noChangeArrowheads="1"/>
          </p:cNvSpPr>
          <p:nvPr/>
        </p:nvSpPr>
        <p:spPr bwMode="auto">
          <a:xfrm>
            <a:off x="1546860" y="6227948"/>
            <a:ext cx="3406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333399"/>
                </a:solidFill>
              </a:rPr>
              <a:t>Sir William Ramsay </a:t>
            </a:r>
          </a:p>
        </p:txBody>
      </p:sp>
    </p:spTree>
    <p:extLst>
      <p:ext uri="{BB962C8B-B14F-4D97-AF65-F5344CB8AC3E}">
        <p14:creationId xmlns:p14="http://schemas.microsoft.com/office/powerpoint/2010/main" val="390702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 smtClean="0"/>
              <a:t>Lanthanides/ Actinides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sz="2400" dirty="0"/>
              <a:t>	Early 1900's the elements from cerium (#58) to lutetium (#71) are separated and identified. Also known as the rare earth elements, less than 0.01% naturally occurring.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Discovery (or synthesis) of thorium, # 90 to lawrencium #103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Both pulled for spacing reasons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959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4" descr="Periodic table. The atomic numbers are listed above the symbols identifying the elements. The heavy line separates metals from nonmetals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75" y="382115"/>
            <a:ext cx="11207049" cy="616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655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Table with Group Names</a:t>
            </a:r>
            <a:endParaRPr lang="en-US" dirty="0"/>
          </a:p>
        </p:txBody>
      </p:sp>
      <p:pic>
        <p:nvPicPr>
          <p:cNvPr id="4" name="Picture 5" descr="periodictabl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553" y="2127436"/>
            <a:ext cx="10106893" cy="4501964"/>
          </a:xfrm>
          <a:noFill/>
        </p:spPr>
      </p:pic>
    </p:spTree>
    <p:extLst>
      <p:ext uri="{BB962C8B-B14F-4D97-AF65-F5344CB8AC3E}">
        <p14:creationId xmlns:p14="http://schemas.microsoft.com/office/powerpoint/2010/main" val="324071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en-US" altLang="en-US" sz="3200" b="1" dirty="0"/>
              <a:t>Periodic Table Scientists</a:t>
            </a:r>
          </a:p>
          <a:p>
            <a:pPr marL="457200" lvl="1" indent="0">
              <a:buNone/>
            </a:pPr>
            <a:r>
              <a:rPr lang="en-US" altLang="en-US" sz="2800" dirty="0" err="1"/>
              <a:t>Stanislao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Cannizzaro</a:t>
            </a:r>
            <a:endParaRPr lang="en-US" altLang="en-US" sz="2800" dirty="0"/>
          </a:p>
          <a:p>
            <a:pPr marL="457200" lvl="1" indent="0">
              <a:buNone/>
            </a:pPr>
            <a:r>
              <a:rPr lang="en-US" altLang="en-US" sz="2800" dirty="0"/>
              <a:t>Dmitri Mendeleev</a:t>
            </a:r>
          </a:p>
          <a:p>
            <a:pPr marL="457200" lvl="1" indent="0">
              <a:buNone/>
            </a:pPr>
            <a:r>
              <a:rPr lang="en-US" altLang="en-US" sz="2800" dirty="0"/>
              <a:t>Henry Moseley</a:t>
            </a:r>
          </a:p>
          <a:p>
            <a:pPr marL="457200" lvl="1" indent="0">
              <a:buNone/>
            </a:pPr>
            <a:r>
              <a:rPr lang="en-US" altLang="en-US" sz="2800" dirty="0"/>
              <a:t>Sir William Ramsay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11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75758-5336-4AE2-8AF6-CC6BBA910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Ancient Greece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A09D7-8281-4805-BA9D-38628EE1D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975348"/>
          </a:xfrm>
        </p:spPr>
        <p:txBody>
          <a:bodyPr anchor="t">
            <a:normAutofit lnSpcReduction="10000"/>
          </a:bodyPr>
          <a:lstStyle/>
          <a:p>
            <a:r>
              <a:rPr lang="en-US" sz="2400" dirty="0"/>
              <a:t>Philosophers started to all. </a:t>
            </a:r>
          </a:p>
          <a:p>
            <a:r>
              <a:rPr lang="en-US" sz="2400" dirty="0"/>
              <a:t>                   :Began to think about atoms being indivisible.</a:t>
            </a:r>
          </a:p>
          <a:p>
            <a:r>
              <a:rPr lang="en-US" sz="2400" dirty="0"/>
              <a:t>Aristotle believed that their were 4 different kinds of elements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This was the idea of an element until true empirical data (research) showed otherwise. </a:t>
            </a:r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404C14-079C-4CD3-B1E8-4C6CF790DE5E}"/>
              </a:ext>
            </a:extLst>
          </p:cNvPr>
          <p:cNvSpPr txBox="1"/>
          <p:nvPr/>
        </p:nvSpPr>
        <p:spPr>
          <a:xfrm>
            <a:off x="967626" y="2619994"/>
            <a:ext cx="18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Democritus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8F2FEB-F940-44A5-94A5-7310B2B50C3C}"/>
              </a:ext>
            </a:extLst>
          </p:cNvPr>
          <p:cNvSpPr txBox="1"/>
          <p:nvPr/>
        </p:nvSpPr>
        <p:spPr>
          <a:xfrm>
            <a:off x="960120" y="3597965"/>
            <a:ext cx="1463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Earth: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Water: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Air: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Fire: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D96625-D566-4E01-B7C3-57B99D4933B2}"/>
              </a:ext>
            </a:extLst>
          </p:cNvPr>
          <p:cNvSpPr txBox="1"/>
          <p:nvPr/>
        </p:nvSpPr>
        <p:spPr>
          <a:xfrm>
            <a:off x="2023110" y="3633085"/>
            <a:ext cx="18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tx2"/>
                </a:solidFill>
              </a:rPr>
              <a:t>Cold and Dry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1B65A5-1623-4F2F-BDF0-773F9A9FF916}"/>
              </a:ext>
            </a:extLst>
          </p:cNvPr>
          <p:cNvSpPr txBox="1"/>
          <p:nvPr/>
        </p:nvSpPr>
        <p:spPr>
          <a:xfrm>
            <a:off x="2240280" y="3982822"/>
            <a:ext cx="18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tx2"/>
                </a:solidFill>
              </a:rPr>
              <a:t>Cold and Wet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DC33CE-B6D0-4EDE-9652-029511E0D032}"/>
              </a:ext>
            </a:extLst>
          </p:cNvPr>
          <p:cNvSpPr txBox="1"/>
          <p:nvPr/>
        </p:nvSpPr>
        <p:spPr>
          <a:xfrm>
            <a:off x="1783080" y="4332559"/>
            <a:ext cx="18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tx2"/>
                </a:solidFill>
              </a:rPr>
              <a:t>Warm and Dry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76B0AC-95B4-4789-8B7A-A907355D9A5C}"/>
              </a:ext>
            </a:extLst>
          </p:cNvPr>
          <p:cNvSpPr txBox="1"/>
          <p:nvPr/>
        </p:nvSpPr>
        <p:spPr>
          <a:xfrm>
            <a:off x="1859113" y="4723363"/>
            <a:ext cx="18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tx2"/>
                </a:solidFill>
              </a:rPr>
              <a:t>Warm and Wet</a:t>
            </a:r>
          </a:p>
        </p:txBody>
      </p:sp>
    </p:spTree>
    <p:extLst>
      <p:ext uri="{BB962C8B-B14F-4D97-AF65-F5344CB8AC3E}">
        <p14:creationId xmlns:p14="http://schemas.microsoft.com/office/powerpoint/2010/main" val="97638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59B60-B792-4F45-B1FE-6520103ED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Antoine Lavoisier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06C8E-FEE6-40AE-B0CF-3DB5EA829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In 1750, only 17 elements where known </a:t>
            </a:r>
          </a:p>
          <a:p>
            <a:r>
              <a:rPr lang="en-US" dirty="0"/>
              <a:t>By 1789, Lavoisier groups into </a:t>
            </a:r>
          </a:p>
          <a:p>
            <a:pPr lvl="1"/>
            <a:r>
              <a:rPr lang="en-US" dirty="0"/>
              <a:t>Metals</a:t>
            </a:r>
          </a:p>
          <a:p>
            <a:pPr lvl="1"/>
            <a:r>
              <a:rPr lang="en-US" dirty="0"/>
              <a:t>Non-metals</a:t>
            </a:r>
          </a:p>
          <a:p>
            <a:pPr lvl="1"/>
            <a:r>
              <a:rPr lang="en-US" dirty="0"/>
              <a:t>Gases</a:t>
            </a:r>
          </a:p>
          <a:p>
            <a:pPr lvl="1"/>
            <a:r>
              <a:rPr lang="en-US" dirty="0"/>
              <a:t>Earths</a:t>
            </a:r>
          </a:p>
          <a:p>
            <a:r>
              <a:rPr lang="en-US" dirty="0"/>
              <a:t>The next 80 years were spent looking for better way to classify newly discovered elements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7E042184-FD9C-413E-84B2-13DB23146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218" y="999201"/>
            <a:ext cx="2908382" cy="3053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03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98C60-9731-4E79-B0C8-ED030BDB0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Doberiner’s</a:t>
            </a:r>
            <a:r>
              <a:rPr lang="en-US" dirty="0"/>
              <a:t> Triads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3983E-47BB-4CC9-8F0D-73BEA872C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180496"/>
            <a:ext cx="4905208" cy="3678303"/>
          </a:xfrm>
        </p:spPr>
        <p:txBody>
          <a:bodyPr anchor="t">
            <a:normAutofit lnSpcReduction="10000"/>
          </a:bodyPr>
          <a:lstStyle/>
          <a:p>
            <a:r>
              <a:rPr lang="en-US" sz="2000" dirty="0"/>
              <a:t>J.W. </a:t>
            </a:r>
            <a:r>
              <a:rPr lang="en-US" sz="2000" dirty="0" err="1"/>
              <a:t>Dobereiner</a:t>
            </a:r>
            <a:endParaRPr lang="en-US" sz="2000" dirty="0"/>
          </a:p>
          <a:p>
            <a:r>
              <a:rPr lang="en-US" sz="2000" dirty="0"/>
              <a:t>1817</a:t>
            </a:r>
          </a:p>
          <a:p>
            <a:r>
              <a:rPr lang="en-US" sz="2000" dirty="0"/>
              <a:t>Began studying elements that had similar properties as strontium</a:t>
            </a:r>
          </a:p>
          <a:p>
            <a:r>
              <a:rPr lang="en-US" sz="2000" dirty="0"/>
              <a:t>Found calcium and barium were extremely similar</a:t>
            </a:r>
          </a:p>
          <a:p>
            <a:r>
              <a:rPr lang="en-US" sz="2000" dirty="0"/>
              <a:t>Called this trio of elements a </a:t>
            </a:r>
            <a:r>
              <a:rPr lang="en-US" sz="2800" b="1" i="1" u="sng" dirty="0">
                <a:solidFill>
                  <a:schemeClr val="accent1"/>
                </a:solidFill>
              </a:rPr>
              <a:t>triad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</a:p>
          <a:p>
            <a:r>
              <a:rPr lang="en-US" sz="2000" dirty="0"/>
              <a:t>Over the next 15-20 years found a variety of triads that varied in an orderly way according to their atomic masses</a:t>
            </a:r>
          </a:p>
        </p:txBody>
      </p:sp>
      <p:pic>
        <p:nvPicPr>
          <p:cNvPr id="1026" name="Picture 2" descr="https://upload.wikimedia.org/wikipedia/commons/c/c6/Johann_Wolfgang_D%C3%B6bereiner.jpg">
            <a:extLst>
              <a:ext uri="{FF2B5EF4-FFF2-40B4-BE49-F238E27FC236}">
                <a16:creationId xmlns:a16="http://schemas.microsoft.com/office/drawing/2014/main" id="{8794D537-CDDD-43DF-BB8B-47BAA3F84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932" y="513621"/>
            <a:ext cx="305752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Dobereinerâs">
            <a:extLst>
              <a:ext uri="{FF2B5EF4-FFF2-40B4-BE49-F238E27FC236}">
                <a16:creationId xmlns:a16="http://schemas.microsoft.com/office/drawing/2014/main" id="{33B0CD20-C13E-40A4-A183-C42B27A969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908387"/>
            <a:ext cx="5613789" cy="2149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4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A4693-1478-403C-8A38-900260A05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Stanislao</a:t>
            </a:r>
            <a:r>
              <a:rPr lang="en-US" dirty="0"/>
              <a:t> Cannizzaro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21CAD-38FA-49F2-BD7C-442205F2D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180496"/>
            <a:ext cx="6025348" cy="3678303"/>
          </a:xfrm>
        </p:spPr>
        <p:txBody>
          <a:bodyPr anchor="t">
            <a:normAutofit/>
          </a:bodyPr>
          <a:lstStyle/>
          <a:p>
            <a:r>
              <a:rPr lang="en-US" sz="2400" dirty="0"/>
              <a:t>Italian Chemist </a:t>
            </a:r>
          </a:p>
          <a:p>
            <a:r>
              <a:rPr lang="en-US" sz="2400" dirty="0"/>
              <a:t>1860</a:t>
            </a:r>
          </a:p>
          <a:p>
            <a:r>
              <a:rPr lang="en-US" sz="2400" dirty="0"/>
              <a:t>Determined a method for accurately measuring the </a:t>
            </a:r>
            <a:r>
              <a:rPr lang="en-US" sz="2400" b="1" i="1" u="sng" dirty="0">
                <a:solidFill>
                  <a:schemeClr val="accent1"/>
                </a:solidFill>
              </a:rPr>
              <a:t>relative masses </a:t>
            </a:r>
            <a:r>
              <a:rPr lang="en-US" sz="2400" dirty="0"/>
              <a:t>of atoms</a:t>
            </a:r>
          </a:p>
          <a:p>
            <a:r>
              <a:rPr lang="en-US" sz="2400" dirty="0"/>
              <a:t>His method allowed chemists to search for a relationship between </a:t>
            </a:r>
            <a:r>
              <a:rPr lang="en-US" sz="2400" b="1" i="1" u="sng" dirty="0">
                <a:solidFill>
                  <a:schemeClr val="accent1"/>
                </a:solidFill>
              </a:rPr>
              <a:t>atomic mass </a:t>
            </a:r>
            <a:r>
              <a:rPr lang="en-US" sz="2400" dirty="0"/>
              <a:t>and other properties of elements</a:t>
            </a:r>
          </a:p>
        </p:txBody>
      </p:sp>
      <p:pic>
        <p:nvPicPr>
          <p:cNvPr id="4" name="Picture 6" descr="File:Cannizzaro Stanislao.jpg">
            <a:hlinkClick r:id="rId2"/>
            <a:extLst>
              <a:ext uri="{FF2B5EF4-FFF2-40B4-BE49-F238E27FC236}">
                <a16:creationId xmlns:a16="http://schemas.microsoft.com/office/drawing/2014/main" id="{136DFBF4-8911-48EF-A08B-13037A99F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l="2841" t="3172" r="3859" b="15359"/>
          <a:stretch>
            <a:fillRect/>
          </a:stretch>
        </p:blipFill>
        <p:spPr bwMode="auto">
          <a:xfrm>
            <a:off x="7597140" y="1229746"/>
            <a:ext cx="3492500" cy="4648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56528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61826-F4D8-4851-9708-CEF096D40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Dimitri Mendeleev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17092-4A1F-4232-A855-742864FD9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3253" y="2089056"/>
            <a:ext cx="6185368" cy="4066788"/>
          </a:xfrm>
        </p:spPr>
        <p:txBody>
          <a:bodyPr anchor="t">
            <a:normAutofit/>
          </a:bodyPr>
          <a:lstStyle/>
          <a:p>
            <a:r>
              <a:rPr lang="en-US" sz="2400" dirty="0"/>
              <a:t>Russian Teacher and Chemist</a:t>
            </a:r>
          </a:p>
          <a:p>
            <a:r>
              <a:rPr lang="en-US" sz="2400" dirty="0"/>
              <a:t>Just 9 year after </a:t>
            </a:r>
            <a:r>
              <a:rPr lang="en-US" sz="2400" dirty="0" err="1"/>
              <a:t>Canizzaro</a:t>
            </a:r>
            <a:r>
              <a:rPr lang="en-US" sz="2400" dirty="0"/>
              <a:t> in 1869 organized all known elements</a:t>
            </a:r>
          </a:p>
          <a:p>
            <a:r>
              <a:rPr lang="en-US" sz="2400" dirty="0"/>
              <a:t>Made a deck of card with each element’s:</a:t>
            </a:r>
          </a:p>
          <a:p>
            <a:pPr lvl="1"/>
            <a:r>
              <a:rPr lang="en-US" sz="2000" dirty="0"/>
              <a:t>Name</a:t>
            </a:r>
          </a:p>
          <a:p>
            <a:pPr lvl="1"/>
            <a:r>
              <a:rPr lang="en-US" sz="2000" dirty="0"/>
              <a:t>Mass</a:t>
            </a:r>
          </a:p>
          <a:p>
            <a:pPr lvl="1"/>
            <a:r>
              <a:rPr lang="en-US" sz="2000" dirty="0"/>
              <a:t>Properties</a:t>
            </a:r>
          </a:p>
          <a:p>
            <a:r>
              <a:rPr lang="en-US" sz="2400" dirty="0"/>
              <a:t>Paid attention to how elements reacted in chemical reactions</a:t>
            </a:r>
          </a:p>
        </p:txBody>
      </p:sp>
      <p:pic>
        <p:nvPicPr>
          <p:cNvPr id="4" name="Picture 5" descr="Mendeleev">
            <a:extLst>
              <a:ext uri="{FF2B5EF4-FFF2-40B4-BE49-F238E27FC236}">
                <a16:creationId xmlns:a16="http://schemas.microsoft.com/office/drawing/2014/main" id="{CA553FEA-45FA-4FE1-BD38-78D8840C1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" y="2089056"/>
            <a:ext cx="3444240" cy="3535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862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95355-0402-4EC9-885A-EE7D2D415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84962"/>
            <a:ext cx="11029616" cy="1181998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Mendeleev's periodic Table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>"</a:t>
            </a:r>
            <a:r>
              <a:rPr lang="en-US" sz="2000" i="1" dirty="0"/>
              <a:t>The chemical properties of the elements are a periodic function of their atomic weights</a:t>
            </a:r>
            <a:r>
              <a:rPr lang="en-US" sz="2000" dirty="0"/>
              <a:t>"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E570D-36A0-4222-8D34-9BF81D20B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047" y="1866960"/>
            <a:ext cx="4864334" cy="4288884"/>
          </a:xfrm>
        </p:spPr>
        <p:txBody>
          <a:bodyPr anchor="t">
            <a:normAutofit/>
          </a:bodyPr>
          <a:lstStyle/>
          <a:p>
            <a:r>
              <a:rPr lang="en-US" sz="2400" dirty="0"/>
              <a:t>Realized that chemical and physical properties of the elements </a:t>
            </a:r>
            <a:r>
              <a:rPr lang="en-US" sz="2400" b="1" dirty="0">
                <a:solidFill>
                  <a:schemeClr val="accent1"/>
                </a:solidFill>
              </a:rPr>
              <a:t>repeat</a:t>
            </a:r>
            <a:r>
              <a:rPr lang="en-US" sz="2400" dirty="0"/>
              <a:t> in an </a:t>
            </a:r>
            <a:r>
              <a:rPr lang="en-US" sz="2400" b="1" dirty="0">
                <a:solidFill>
                  <a:schemeClr val="accent1"/>
                </a:solidFill>
              </a:rPr>
              <a:t>orderly way </a:t>
            </a:r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dirty="0"/>
              <a:t>Organized the elements according to </a:t>
            </a:r>
            <a:r>
              <a:rPr lang="en-US" sz="2400" b="1" dirty="0">
                <a:solidFill>
                  <a:schemeClr val="accent1"/>
                </a:solidFill>
              </a:rPr>
              <a:t>INCREASING ATOMIC </a:t>
            </a:r>
            <a:r>
              <a:rPr lang="en-US" sz="2400" b="1" dirty="0" smtClean="0">
                <a:solidFill>
                  <a:schemeClr val="accent1"/>
                </a:solidFill>
              </a:rPr>
              <a:t>MASS</a:t>
            </a:r>
            <a:endParaRPr lang="en-US" sz="2400" b="1" dirty="0">
              <a:solidFill>
                <a:schemeClr val="accent1"/>
              </a:solidFill>
            </a:endParaRPr>
          </a:p>
          <a:p>
            <a:r>
              <a:rPr lang="en-US" sz="2400" dirty="0"/>
              <a:t>Referred to as the father of the periodic table</a:t>
            </a:r>
          </a:p>
          <a:p>
            <a:pPr lvl="1"/>
            <a:r>
              <a:rPr lang="en-US" sz="2000" dirty="0"/>
              <a:t>Periodicity is the tendency to recur at regular intervals</a:t>
            </a:r>
          </a:p>
        </p:txBody>
      </p:sp>
      <p:pic>
        <p:nvPicPr>
          <p:cNvPr id="4" name="Picture 4" descr="Mendeleevtable">
            <a:extLst>
              <a:ext uri="{FF2B5EF4-FFF2-40B4-BE49-F238E27FC236}">
                <a16:creationId xmlns:a16="http://schemas.microsoft.com/office/drawing/2014/main" id="{0580754B-1726-42A8-AEAC-7B30C32573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899"/>
          <a:stretch/>
        </p:blipFill>
        <p:spPr bwMode="auto">
          <a:xfrm>
            <a:off x="5326381" y="2203356"/>
            <a:ext cx="6178486" cy="3344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624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llout: Left-Right Arrow 9">
            <a:extLst>
              <a:ext uri="{FF2B5EF4-FFF2-40B4-BE49-F238E27FC236}">
                <a16:creationId xmlns:a16="http://schemas.microsoft.com/office/drawing/2014/main" id="{44791DE4-55BF-428A-8CD5-DA7F45F78112}"/>
              </a:ext>
            </a:extLst>
          </p:cNvPr>
          <p:cNvSpPr/>
          <p:nvPr/>
        </p:nvSpPr>
        <p:spPr>
          <a:xfrm>
            <a:off x="323558" y="3193364"/>
            <a:ext cx="6372664" cy="2152357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452CE9-0DB7-469E-BD47-C2979D20A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Mendeleev’s Periodic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613A1-9FEC-4BDF-BBE8-26D5A9641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Made some exception to the place elements in rows with similar properties</a:t>
            </a:r>
          </a:p>
          <a:p>
            <a:r>
              <a:rPr lang="en-US" dirty="0"/>
              <a:t>Organized by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824AFC-30A4-44B0-B7F6-48CB238B7058}"/>
              </a:ext>
            </a:extLst>
          </p:cNvPr>
          <p:cNvSpPr txBox="1"/>
          <p:nvPr/>
        </p:nvSpPr>
        <p:spPr>
          <a:xfrm>
            <a:off x="2342272" y="3669377"/>
            <a:ext cx="256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Horizontal Rows have similar properties </a:t>
            </a:r>
          </a:p>
        </p:txBody>
      </p:sp>
      <p:sp>
        <p:nvSpPr>
          <p:cNvPr id="11" name="Callout: Left-Right Arrow 10">
            <a:extLst>
              <a:ext uri="{FF2B5EF4-FFF2-40B4-BE49-F238E27FC236}">
                <a16:creationId xmlns:a16="http://schemas.microsoft.com/office/drawing/2014/main" id="{15ABFC99-0AEE-4B1F-A0F7-7D6B4A3D3ED9}"/>
              </a:ext>
            </a:extLst>
          </p:cNvPr>
          <p:cNvSpPr/>
          <p:nvPr/>
        </p:nvSpPr>
        <p:spPr>
          <a:xfrm rot="5400000">
            <a:off x="7469941" y="3108961"/>
            <a:ext cx="4867426" cy="2307102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69A966-525D-4790-8398-8DECCD327CA9}"/>
              </a:ext>
            </a:extLst>
          </p:cNvPr>
          <p:cNvSpPr txBox="1"/>
          <p:nvPr/>
        </p:nvSpPr>
        <p:spPr>
          <a:xfrm>
            <a:off x="8806734" y="3662347"/>
            <a:ext cx="2193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Vertical Columns by atomic weight </a:t>
            </a:r>
          </a:p>
        </p:txBody>
      </p:sp>
    </p:spTree>
    <p:extLst>
      <p:ext uri="{BB962C8B-B14F-4D97-AF65-F5344CB8AC3E}">
        <p14:creationId xmlns:p14="http://schemas.microsoft.com/office/powerpoint/2010/main" val="192126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48E6FF4-EBAB-48A1-9DBF-C347375C4D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259" y="1865260"/>
            <a:ext cx="8015481" cy="488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0E4014-14B9-4647-A27A-B744A669D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Filling in the Blanks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A59CD-0E5F-474C-83F7-DC5512A5A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4305" y="1489221"/>
            <a:ext cx="1622520" cy="2199861"/>
          </a:xfrm>
          <a:solidFill>
            <a:schemeClr val="accent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dirty="0"/>
              <a:t>He called this element eka-Aluminum. </a:t>
            </a:r>
          </a:p>
          <a:p>
            <a:pPr marL="0" indent="0" algn="ctr">
              <a:buNone/>
            </a:pPr>
            <a:r>
              <a:rPr lang="en-US" dirty="0"/>
              <a:t>Once it was discovered, it was renamed to Gallium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6BF4564-3C5F-4554-B0E7-775CE6572E4D}"/>
              </a:ext>
            </a:extLst>
          </p:cNvPr>
          <p:cNvCxnSpPr>
            <a:cxnSpLocks/>
          </p:cNvCxnSpPr>
          <p:nvPr/>
        </p:nvCxnSpPr>
        <p:spPr>
          <a:xfrm flipH="1">
            <a:off x="4956313" y="2372139"/>
            <a:ext cx="5433392" cy="1775791"/>
          </a:xfrm>
          <a:prstGeom prst="straightConnector1">
            <a:avLst/>
          </a:prstGeom>
          <a:ln w="762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D52E6CA-F6BF-4DB8-8CAD-05357F45EE27}"/>
              </a:ext>
            </a:extLst>
          </p:cNvPr>
          <p:cNvSpPr txBox="1"/>
          <p:nvPr/>
        </p:nvSpPr>
        <p:spPr>
          <a:xfrm>
            <a:off x="100895" y="1980922"/>
            <a:ext cx="19873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Gaps existed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Predicted the properties of “yet to be discovered” elements</a:t>
            </a:r>
          </a:p>
        </p:txBody>
      </p:sp>
    </p:spTree>
    <p:extLst>
      <p:ext uri="{BB962C8B-B14F-4D97-AF65-F5344CB8AC3E}">
        <p14:creationId xmlns:p14="http://schemas.microsoft.com/office/powerpoint/2010/main" val="347226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442</TotalTime>
  <Words>543</Words>
  <Application>Microsoft Office PowerPoint</Application>
  <PresentationFormat>Widescreen</PresentationFormat>
  <Paragraphs>100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Gill Sans MT</vt:lpstr>
      <vt:lpstr>Wingdings</vt:lpstr>
      <vt:lpstr>Wingdings 2</vt:lpstr>
      <vt:lpstr>Dividend</vt:lpstr>
      <vt:lpstr>Ch. 5 Section 1: History of the Periodic Table</vt:lpstr>
      <vt:lpstr>Ancient Greece</vt:lpstr>
      <vt:lpstr>Antoine Lavoisier</vt:lpstr>
      <vt:lpstr>Doberiner’s Triads</vt:lpstr>
      <vt:lpstr>Stanislao Cannizzaro</vt:lpstr>
      <vt:lpstr>Dimitri Mendeleev</vt:lpstr>
      <vt:lpstr>Mendeleev's periodic Table  "The chemical properties of the elements are a periodic function of their atomic weights"</vt:lpstr>
      <vt:lpstr>Mendeleev’s Periodic Table</vt:lpstr>
      <vt:lpstr>Filling in the Blanks</vt:lpstr>
      <vt:lpstr>Still Left Questions Though</vt:lpstr>
      <vt:lpstr>Henry Moseley</vt:lpstr>
      <vt:lpstr>Periodic law</vt:lpstr>
      <vt:lpstr>Discovery of the Noble Gases</vt:lpstr>
      <vt:lpstr>Lanthanides/ Actinides</vt:lpstr>
      <vt:lpstr>PowerPoint Presentation</vt:lpstr>
      <vt:lpstr>Periodic Table with Group Names</vt:lpstr>
      <vt:lpstr>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5 Section 1: History of the Periodic Table</dc:title>
  <dc:creator>Meranda Golbek</dc:creator>
  <cp:lastModifiedBy>Rhonda Rogers</cp:lastModifiedBy>
  <cp:revision>18</cp:revision>
  <dcterms:created xsi:type="dcterms:W3CDTF">2018-12-04T19:32:37Z</dcterms:created>
  <dcterms:modified xsi:type="dcterms:W3CDTF">2018-12-05T19:29:31Z</dcterms:modified>
</cp:coreProperties>
</file>