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3" r:id="rId22"/>
    <p:sldId id="295" r:id="rId23"/>
    <p:sldId id="281" r:id="rId24"/>
    <p:sldId id="282" r:id="rId25"/>
    <p:sldId id="294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7"/>
    </p:embeddedFont>
    <p:embeddedFont>
      <p:font typeface="Sniglet" panose="020B0604020202020204" charset="0"/>
      <p:regular r:id="rId38"/>
    </p:embeddedFont>
    <p:embeddedFont>
      <p:font typeface="Bangers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083db68e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083db68e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850f48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850f484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86d4e8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86d4e8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086d4e8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086d4e8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086d4e8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086d4e8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086d4e8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086d4e8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086d4e83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086d4e83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086d4e83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086d4e83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086d4e83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086d4e83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086d4e83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086d4e83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850f484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850f484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086d4e83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086d4e83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086d4e83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086d4e83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086d4e83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086d4e83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086d4e83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086d4e83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086d4e83a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086d4e83a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086d4e83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086d4e83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086d4e83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086d4e83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086d4e83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086d4e83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086d4e83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086d4e83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086d4e83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086d4e83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083db68e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083db68e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086d4e83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086d4e83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086d4e83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086d4e83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83db68e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83db68e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83db68e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83db68e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083db68e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083db68e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083db68e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083db68e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083db68e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083db68e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83db68e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83db68e8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7aVLxfsv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ODf_sPexS2Q" TargetMode="External"/><Relationship Id="rId4" Type="http://schemas.openxmlformats.org/officeDocument/2006/relationships/hyperlink" Target="https://www.youtube.com/watch?v=73dw6w0zNX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Arial Black" panose="020B0A04020102020204" pitchFamily="34" charset="0"/>
              </a:rPr>
              <a:t>Chapter 1: Matter and Change</a:t>
            </a:r>
            <a:endParaRPr sz="5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 rot="161729">
            <a:off x="976261" y="6483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Test your knowledge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073625" y="10929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</a:pPr>
            <a:r>
              <a:rPr lang="en-US" dirty="0" smtClean="0"/>
              <a:t>Testing oil slug for the purpose of learning more about it</a:t>
            </a:r>
            <a:endParaRPr dirty="0" smtClean="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</a:pPr>
            <a:r>
              <a:rPr lang="en" dirty="0" smtClean="0"/>
              <a:t>Why </a:t>
            </a:r>
            <a:r>
              <a:rPr lang="en" dirty="0"/>
              <a:t>a specific reaction </a:t>
            </a:r>
            <a:r>
              <a:rPr lang="en" dirty="0" smtClean="0"/>
              <a:t>occurs</a:t>
            </a:r>
            <a:endParaRPr dirty="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</a:pPr>
            <a:r>
              <a:rPr lang="en" dirty="0"/>
              <a:t>Biodegradable material</a:t>
            </a:r>
            <a:endParaRPr dirty="0"/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</a:pPr>
            <a:r>
              <a:rPr lang="en" dirty="0"/>
              <a:t>What properties of a substance are</a:t>
            </a:r>
            <a:endParaRPr dirty="0"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2"/>
          </p:nvPr>
        </p:nvSpPr>
        <p:spPr>
          <a:xfrm>
            <a:off x="4431375" y="1238700"/>
            <a:ext cx="33963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➔"/>
            </a:pPr>
            <a:r>
              <a:rPr lang="en"/>
              <a:t>Basic Research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4431375" y="2354776"/>
            <a:ext cx="331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Sniglet"/>
              <a:buChar char="➔"/>
            </a:pPr>
            <a:r>
              <a:rPr lang="en" sz="2200" dirty="0">
                <a:latin typeface="Sniglet"/>
                <a:ea typeface="Sniglet"/>
                <a:cs typeface="Sniglet"/>
                <a:sym typeface="Sniglet"/>
              </a:rPr>
              <a:t>Applied Research</a:t>
            </a:r>
            <a:endParaRPr sz="22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469925" y="2964275"/>
            <a:ext cx="3954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Sniglet"/>
              <a:buChar char="➔"/>
            </a:pPr>
            <a:r>
              <a:rPr lang="en" sz="2200" dirty="0">
                <a:latin typeface="Sniglet"/>
                <a:ea typeface="Sniglet"/>
                <a:cs typeface="Sniglet"/>
                <a:sym typeface="Sniglet"/>
              </a:rPr>
              <a:t>Technological Development</a:t>
            </a:r>
            <a:endParaRPr sz="22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431375" y="3700551"/>
            <a:ext cx="331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Sniglet"/>
              <a:buChar char="➔"/>
            </a:pPr>
            <a:r>
              <a:rPr lang="en" sz="2200" dirty="0">
                <a:latin typeface="Sniglet"/>
                <a:ea typeface="Sniglet"/>
                <a:cs typeface="Sniglet"/>
                <a:sym typeface="Sniglet"/>
              </a:rPr>
              <a:t>Basic Research</a:t>
            </a:r>
            <a:endParaRPr sz="2200" dirty="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ctrTitle"/>
          </p:nvPr>
        </p:nvSpPr>
        <p:spPr>
          <a:xfrm>
            <a:off x="3742660" y="1584251"/>
            <a:ext cx="4125865" cy="12350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Arial Black" panose="020B0A04020102020204" pitchFamily="34" charset="0"/>
              </a:rPr>
              <a:t>Section 2</a:t>
            </a:r>
            <a:endParaRPr sz="6000" dirty="0">
              <a:latin typeface="Arial Black" panose="020B0A04020102020204" pitchFamily="34" charset="0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Matter and Its Properties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 rot="161729">
            <a:off x="976261" y="7245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Objectives for section 2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823450" y="13173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rtl="0">
              <a:spcBef>
                <a:spcPts val="600"/>
              </a:spcBef>
              <a:spcAft>
                <a:spcPts val="0"/>
              </a:spcAft>
              <a:buSzPts val="2300"/>
              <a:buChar char="×"/>
            </a:pPr>
            <a:r>
              <a:rPr lang="en" sz="2300" i="1"/>
              <a:t>Distinguish</a:t>
            </a:r>
            <a:r>
              <a:rPr lang="en" sz="2300"/>
              <a:t> between the physical properties and chemical properties of matter</a:t>
            </a:r>
            <a:endParaRPr sz="2300"/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×"/>
            </a:pPr>
            <a:r>
              <a:rPr lang="en" sz="2300" i="1"/>
              <a:t>Classify</a:t>
            </a:r>
            <a:r>
              <a:rPr lang="en" sz="2300"/>
              <a:t> changes of matter as physical or chemical</a:t>
            </a:r>
            <a:endParaRPr sz="2300"/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×"/>
            </a:pPr>
            <a:r>
              <a:rPr lang="en" sz="2300" i="1"/>
              <a:t>Explain</a:t>
            </a:r>
            <a:r>
              <a:rPr lang="en" sz="2300"/>
              <a:t> the gas, liquid, and solid states in terms of particles</a:t>
            </a:r>
            <a:endParaRPr sz="2300"/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×"/>
            </a:pPr>
            <a:r>
              <a:rPr lang="en" sz="2300" i="1"/>
              <a:t>Explain</a:t>
            </a:r>
            <a:r>
              <a:rPr lang="en" sz="2300"/>
              <a:t> how the law of conservation of energy applies to changes of matter. </a:t>
            </a:r>
            <a:endParaRPr sz="2300"/>
          </a:p>
          <a:p>
            <a: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×"/>
            </a:pPr>
            <a:r>
              <a:rPr lang="en" sz="2300" i="1"/>
              <a:t>Distinguish</a:t>
            </a:r>
            <a:r>
              <a:rPr lang="en" sz="2300"/>
              <a:t> between mixture and a pure substance</a:t>
            </a:r>
            <a:endParaRPr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Matter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899650" y="13935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Char char="×"/>
            </a:pPr>
            <a:r>
              <a:rPr lang="en">
                <a:solidFill>
                  <a:srgbClr val="CC0000"/>
                </a:solidFill>
              </a:rPr>
              <a:t>Volume: </a:t>
            </a:r>
            <a:r>
              <a:rPr lang="en">
                <a:solidFill>
                  <a:srgbClr val="000000"/>
                </a:solidFill>
              </a:rPr>
              <a:t>amount of three dimensional space an object occupies</a:t>
            </a:r>
            <a:endParaRPr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×"/>
            </a:pPr>
            <a:r>
              <a:rPr lang="en">
                <a:solidFill>
                  <a:srgbClr val="CC0000"/>
                </a:solidFill>
              </a:rPr>
              <a:t>Mass: </a:t>
            </a:r>
            <a:r>
              <a:rPr lang="en">
                <a:solidFill>
                  <a:srgbClr val="000000"/>
                </a:solidFill>
              </a:rPr>
              <a:t>measure of the amount of matter</a:t>
            </a:r>
            <a:endParaRPr>
              <a:solidFill>
                <a:srgbClr val="000000"/>
              </a:solidFill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×"/>
            </a:pPr>
            <a:r>
              <a:rPr lang="en" sz="3600">
                <a:solidFill>
                  <a:srgbClr val="000000"/>
                </a:solidFill>
              </a:rPr>
              <a:t>Matter is anything that has mass and takes up space. 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 rot="161729">
            <a:off x="976261" y="7245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 Black" panose="020B0A04020102020204" pitchFamily="34" charset="0"/>
              </a:rPr>
              <a:t>Building Blocks of Matter</a:t>
            </a:r>
            <a:endParaRPr sz="3200" dirty="0">
              <a:latin typeface="Arial Black" panose="020B0A04020102020204" pitchFamily="34" charset="0"/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902950" y="12513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</a:rPr>
              <a:t>Atom: </a:t>
            </a:r>
            <a:r>
              <a:rPr lang="en" sz="2500">
                <a:solidFill>
                  <a:srgbClr val="000000"/>
                </a:solidFill>
              </a:rPr>
              <a:t>smallest unit of an element that maintains the chemical identity of that element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3315993" y="12513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</a:rPr>
              <a:t>Element:</a:t>
            </a:r>
            <a:r>
              <a:rPr lang="en" sz="2200">
                <a:solidFill>
                  <a:srgbClr val="CC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pure substance that cannot be broken down into simpler, stable substances and is made of one type of atom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3"/>
          </p:nvPr>
        </p:nvSpPr>
        <p:spPr>
          <a:xfrm>
            <a:off x="5729035" y="12513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</a:rPr>
              <a:t>Compound: </a:t>
            </a:r>
            <a:r>
              <a:rPr lang="en" sz="1900">
                <a:solidFill>
                  <a:srgbClr val="000000"/>
                </a:solidFill>
              </a:rPr>
              <a:t>substance that can be broken down into simple stable substances. Each compound is made from atoms of two or more elements that are chemically bonded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Properties of Matter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CC0000"/>
                </a:solidFill>
              </a:rPr>
              <a:t>B. Extensive </a:t>
            </a:r>
            <a:r>
              <a:rPr lang="en" sz="2500" dirty="0">
                <a:solidFill>
                  <a:srgbClr val="CC0000"/>
                </a:solidFill>
              </a:rPr>
              <a:t>properties: </a:t>
            </a:r>
            <a:r>
              <a:rPr lang="en" sz="2500" dirty="0">
                <a:solidFill>
                  <a:srgbClr val="000000"/>
                </a:solidFill>
              </a:rPr>
              <a:t>depends on the amount of matter that is present</a:t>
            </a:r>
            <a:endParaRPr sz="2500" dirty="0">
              <a:solidFill>
                <a:srgbClr val="000000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CC0000"/>
                </a:solidFill>
              </a:rPr>
              <a:t>C. Intensive </a:t>
            </a:r>
            <a:r>
              <a:rPr lang="en" sz="2500" dirty="0">
                <a:solidFill>
                  <a:srgbClr val="CC0000"/>
                </a:solidFill>
              </a:rPr>
              <a:t>properties: </a:t>
            </a:r>
            <a:r>
              <a:rPr lang="en" sz="2500" dirty="0">
                <a:solidFill>
                  <a:srgbClr val="000000"/>
                </a:solidFill>
              </a:rPr>
              <a:t>does not depend on the amount of matter present</a:t>
            </a:r>
            <a:endParaRPr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Test your Knowledge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Melting Point</a:t>
            </a:r>
            <a:endParaRPr dirty="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Boiling Point</a:t>
            </a:r>
            <a:endParaRPr dirty="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Volume</a:t>
            </a:r>
            <a:endParaRPr dirty="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Density</a:t>
            </a:r>
            <a:endParaRPr dirty="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Mass</a:t>
            </a:r>
            <a:endParaRPr dirty="0">
              <a:solidFill>
                <a:srgbClr val="000000"/>
              </a:solidFill>
            </a:endParaRP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Ability to conduct </a:t>
            </a:r>
            <a:r>
              <a:rPr lang="en" dirty="0" smtClean="0">
                <a:solidFill>
                  <a:srgbClr val="000000"/>
                </a:solidFill>
              </a:rPr>
              <a:t>electricity</a:t>
            </a: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 smtClean="0">
                <a:solidFill>
                  <a:srgbClr val="000000"/>
                </a:solidFill>
              </a:rPr>
              <a:t>Hardness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➔"/>
            </a:pPr>
            <a:r>
              <a:rPr lang="en" dirty="0"/>
              <a:t>Intensive</a:t>
            </a:r>
            <a:endParaRPr dirty="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dirty="0"/>
              <a:t>Intensive</a:t>
            </a:r>
            <a:endParaRPr dirty="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dirty="0"/>
              <a:t>Extensive</a:t>
            </a:r>
            <a:endParaRPr dirty="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dirty="0"/>
              <a:t>Intensive</a:t>
            </a:r>
            <a:endParaRPr dirty="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dirty="0"/>
              <a:t>Extensive</a:t>
            </a:r>
            <a:endParaRPr dirty="0"/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dirty="0" smtClean="0"/>
              <a:t>Intensive</a:t>
            </a: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endParaRPr lang="en" dirty="0"/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dirty="0" smtClean="0"/>
              <a:t>Intensive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 rot="161729">
            <a:off x="735596" y="762002"/>
            <a:ext cx="7357146" cy="645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 Black" panose="020B0A04020102020204" pitchFamily="34" charset="0"/>
              </a:rPr>
              <a:t>Properties and Changes </a:t>
            </a:r>
            <a:r>
              <a:rPr lang="en" dirty="0">
                <a:latin typeface="Arial Black" panose="020B0A04020102020204" pitchFamily="34" charset="0"/>
              </a:rPr>
              <a:t>of </a:t>
            </a:r>
            <a:r>
              <a:rPr lang="en" dirty="0" smtClean="0">
                <a:latin typeface="Arial Black" panose="020B0A04020102020204" pitchFamily="34" charset="0"/>
              </a:rPr>
              <a:t>Matter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1007273" y="1282498"/>
            <a:ext cx="3256823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CC0000"/>
                </a:solidFill>
              </a:rPr>
              <a:t>D. Physical </a:t>
            </a:r>
            <a:r>
              <a:rPr lang="en" dirty="0">
                <a:solidFill>
                  <a:srgbClr val="CC0000"/>
                </a:solidFill>
              </a:rPr>
              <a:t>Property: </a:t>
            </a:r>
            <a:r>
              <a:rPr lang="en" dirty="0">
                <a:solidFill>
                  <a:srgbClr val="000000"/>
                </a:solidFill>
              </a:rPr>
              <a:t>characteristic that can be observed or measured without changing the identity of the substance</a:t>
            </a:r>
            <a:endParaRPr dirty="0">
              <a:solidFill>
                <a:srgbClr val="000000"/>
              </a:solidFill>
            </a:endParaRPr>
          </a:p>
          <a:p>
            <a:pPr marL="914400" lvl="0" indent="-3683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Melting point</a:t>
            </a:r>
            <a:endParaRPr dirty="0">
              <a:solidFill>
                <a:srgbClr val="000000"/>
              </a:solidFill>
            </a:endParaRPr>
          </a:p>
          <a:p>
            <a:pPr marL="914400" lvl="0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Boiling </a:t>
            </a:r>
            <a:r>
              <a:rPr lang="en" dirty="0" smtClean="0">
                <a:solidFill>
                  <a:srgbClr val="000000"/>
                </a:solidFill>
              </a:rPr>
              <a:t>point</a:t>
            </a:r>
          </a:p>
          <a:p>
            <a:pPr marL="914400" lvl="0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 smtClean="0">
                <a:solidFill>
                  <a:srgbClr val="000000"/>
                </a:solidFill>
              </a:rPr>
              <a:t>Hardness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Google Shape;193;p30"/>
          <p:cNvSpPr txBox="1">
            <a:spLocks/>
          </p:cNvSpPr>
          <p:nvPr/>
        </p:nvSpPr>
        <p:spPr>
          <a:xfrm>
            <a:off x="4485820" y="1282498"/>
            <a:ext cx="3396300" cy="26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Font typeface="Sniglet"/>
              <a:buNone/>
            </a:pPr>
            <a:r>
              <a:rPr lang="en-US" dirty="0" smtClean="0">
                <a:solidFill>
                  <a:srgbClr val="CC0000"/>
                </a:solidFill>
              </a:rPr>
              <a:t>Physical Changes: </a:t>
            </a:r>
            <a:r>
              <a:rPr lang="en-US" dirty="0" smtClean="0">
                <a:solidFill>
                  <a:srgbClr val="000000"/>
                </a:solidFill>
              </a:rPr>
              <a:t>change in a substance that does not involve a change in identity of the substance</a:t>
            </a:r>
          </a:p>
          <a:p>
            <a:pPr marL="914400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Cutting</a:t>
            </a:r>
          </a:p>
          <a:p>
            <a:pPr marL="914400"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Melting</a:t>
            </a:r>
          </a:p>
          <a:p>
            <a:pPr marL="914400"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Boiling</a:t>
            </a:r>
          </a:p>
          <a:p>
            <a:pPr marL="914400"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Change of state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 rot="161729">
            <a:off x="978930" y="712450"/>
            <a:ext cx="7291534" cy="6404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 Black" panose="020B0A04020102020204" pitchFamily="34" charset="0"/>
              </a:rPr>
              <a:t>Properties and Changes </a:t>
            </a:r>
            <a:r>
              <a:rPr lang="en" dirty="0">
                <a:latin typeface="Arial Black" panose="020B0A04020102020204" pitchFamily="34" charset="0"/>
              </a:rPr>
              <a:t>to </a:t>
            </a:r>
            <a:r>
              <a:rPr lang="en" dirty="0" smtClean="0">
                <a:latin typeface="Arial Black" panose="020B0A04020102020204" pitchFamily="34" charset="0"/>
              </a:rPr>
              <a:t>Matter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2"/>
          </p:nvPr>
        </p:nvSpPr>
        <p:spPr>
          <a:xfrm>
            <a:off x="4621883" y="1308042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</a:rPr>
              <a:t>Chemical Changes (reaction): </a:t>
            </a:r>
            <a:r>
              <a:rPr lang="en" dirty="0">
                <a:solidFill>
                  <a:srgbClr val="000000"/>
                </a:solidFill>
              </a:rPr>
              <a:t>change in which one or more substances are converted into different substances</a:t>
            </a:r>
            <a:endParaRPr dirty="0">
              <a:solidFill>
                <a:srgbClr val="000000"/>
              </a:solidFill>
            </a:endParaRPr>
          </a:p>
          <a:p>
            <a:pPr marL="914400" lvl="0" indent="-3683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CC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Burning </a:t>
            </a:r>
            <a:endParaRPr dirty="0">
              <a:solidFill>
                <a:srgbClr val="000000"/>
              </a:solidFill>
            </a:endParaRPr>
          </a:p>
          <a:p>
            <a:pPr marL="9144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Rusting</a:t>
            </a:r>
            <a:endParaRPr dirty="0">
              <a:solidFill>
                <a:srgbClr val="000000"/>
              </a:solidFill>
            </a:endParaRPr>
          </a:p>
          <a:p>
            <a:pPr marL="9144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Oxidizing </a:t>
            </a:r>
            <a:endParaRPr dirty="0">
              <a:solidFill>
                <a:srgbClr val="000000"/>
              </a:solidFill>
            </a:endParaRPr>
          </a:p>
          <a:p>
            <a:pPr marL="914400" lvl="0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Combusting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Google Shape;187;p29"/>
          <p:cNvSpPr txBox="1">
            <a:spLocks/>
          </p:cNvSpPr>
          <p:nvPr/>
        </p:nvSpPr>
        <p:spPr>
          <a:xfrm>
            <a:off x="962276" y="1308042"/>
            <a:ext cx="3396300" cy="26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Font typeface="Sniglet"/>
              <a:buNone/>
            </a:pPr>
            <a:r>
              <a:rPr lang="en-US" dirty="0" smtClean="0">
                <a:solidFill>
                  <a:srgbClr val="CC0000"/>
                </a:solidFill>
              </a:rPr>
              <a:t>E. Chemical Properties: </a:t>
            </a:r>
            <a:r>
              <a:rPr lang="en-US" dirty="0" smtClean="0">
                <a:solidFill>
                  <a:srgbClr val="000000"/>
                </a:solidFill>
              </a:rPr>
              <a:t>substance’s ability to undergo changes that transform it into different substances</a:t>
            </a:r>
          </a:p>
          <a:p>
            <a:pPr marL="0" indent="0">
              <a:buFont typeface="Sniglet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 rot="161729">
            <a:off x="584879" y="968807"/>
            <a:ext cx="8147958" cy="86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 Black" panose="020B0A04020102020204" pitchFamily="34" charset="0"/>
              </a:rPr>
              <a:t>F. Evidence </a:t>
            </a:r>
            <a:r>
              <a:rPr lang="en" dirty="0">
                <a:latin typeface="Arial Black" panose="020B0A04020102020204" pitchFamily="34" charset="0"/>
              </a:rPr>
              <a:t>a chemical change has occurred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803408" y="1310490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AutoNum type="arabicPeriod"/>
            </a:pPr>
            <a:r>
              <a:rPr lang="en" dirty="0"/>
              <a:t>Gas production (Bubbles</a:t>
            </a:r>
            <a:r>
              <a:rPr lang="en" dirty="0" smtClean="0"/>
              <a:t>)</a:t>
            </a:r>
            <a:r>
              <a:rPr lang="en-US" dirty="0"/>
              <a:t>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www.youtube.com/watch?v=j7aVLxfsvpg</a:t>
            </a:r>
            <a:endParaRPr lang="en" sz="1800" dirty="0" smtClean="0"/>
          </a:p>
          <a:p>
            <a:pPr lvl="0">
              <a:buAutoNum type="arabicPeriod"/>
            </a:pPr>
            <a:r>
              <a:rPr lang="en" dirty="0" smtClean="0"/>
              <a:t>Precipitant </a:t>
            </a:r>
            <a:r>
              <a:rPr lang="en" dirty="0"/>
              <a:t>forms (Solid</a:t>
            </a:r>
            <a:r>
              <a:rPr lang="en" dirty="0" smtClean="0"/>
              <a:t>) </a:t>
            </a:r>
            <a:r>
              <a:rPr lang="en-US" sz="2400" dirty="0" smtClean="0">
                <a:hlinkClick r:id="rId4"/>
              </a:rPr>
              <a:t>https://www.youtube.com/watch?v=73dw6w0zNXA</a:t>
            </a:r>
            <a:endParaRPr sz="2400" dirty="0" smtClean="0"/>
          </a:p>
          <a:p>
            <a:pPr lvl="0">
              <a:spcBef>
                <a:spcPts val="0"/>
              </a:spcBef>
              <a:buAutoNum type="arabicPeriod"/>
            </a:pPr>
            <a:r>
              <a:rPr lang="en" dirty="0" smtClean="0"/>
              <a:t>Energy </a:t>
            </a:r>
            <a:r>
              <a:rPr lang="en" dirty="0"/>
              <a:t>absorbed or released (light, </a:t>
            </a:r>
            <a:r>
              <a:rPr lang="en" dirty="0" smtClean="0"/>
              <a:t>heat)</a:t>
            </a:r>
            <a:r>
              <a:rPr lang="en-US" dirty="0"/>
              <a:t>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www.youtube.com/watch?v=ODf_sPexS2Q</a:t>
            </a:r>
            <a:endParaRPr sz="2400" dirty="0"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dirty="0" smtClean="0"/>
              <a:t>Color </a:t>
            </a:r>
            <a:r>
              <a:rPr lang="en" dirty="0"/>
              <a:t>change (New substance)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3625702" y="1594884"/>
            <a:ext cx="4242823" cy="12244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Arial Black" panose="020B0A04020102020204" pitchFamily="34" charset="0"/>
              </a:rPr>
              <a:t>Section 1</a:t>
            </a:r>
            <a:endParaRPr sz="6000" dirty="0">
              <a:latin typeface="Arial Black" panose="020B0A04020102020204" pitchFamily="34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Chemistry is a Physical Science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Chemical Reaction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</a:rPr>
              <a:t>Reactants:</a:t>
            </a:r>
            <a:r>
              <a:rPr lang="en" dirty="0"/>
              <a:t> substances that react in a chemical change</a:t>
            </a:r>
            <a:endParaRPr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</a:rPr>
              <a:t>Products:</a:t>
            </a:r>
            <a:r>
              <a:rPr lang="en" dirty="0"/>
              <a:t> substances that are formed by chemical change</a:t>
            </a:r>
            <a:endParaRPr dirty="0"/>
          </a:p>
        </p:txBody>
      </p:sp>
      <p:sp>
        <p:nvSpPr>
          <p:cNvPr id="208" name="Google Shape;208;p32"/>
          <p:cNvSpPr txBox="1"/>
          <p:nvPr/>
        </p:nvSpPr>
        <p:spPr>
          <a:xfrm>
            <a:off x="1400625" y="3442075"/>
            <a:ext cx="2424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niglet"/>
                <a:ea typeface="Sniglet"/>
                <a:cs typeface="Sniglet"/>
                <a:sym typeface="Sniglet"/>
              </a:rPr>
              <a:t>Carbon + Oxygen</a:t>
            </a:r>
            <a:endParaRPr sz="22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3825225" y="3538825"/>
            <a:ext cx="1153500" cy="28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5136550" y="3442075"/>
            <a:ext cx="2471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niglet"/>
                <a:ea typeface="Sniglet"/>
                <a:cs typeface="Sniglet"/>
                <a:sym typeface="Sniglet"/>
              </a:rPr>
              <a:t>Carbon  dioxide</a:t>
            </a:r>
            <a:endParaRPr sz="22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1659575" y="3922075"/>
            <a:ext cx="16242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CC0000"/>
                </a:solidFill>
                <a:latin typeface="Sniglet"/>
                <a:ea typeface="Sniglet"/>
                <a:cs typeface="Sniglet"/>
                <a:sym typeface="Sniglet"/>
              </a:rPr>
              <a:t>Reactants</a:t>
            </a:r>
            <a:endParaRPr sz="2200" dirty="0">
              <a:solidFill>
                <a:srgbClr val="CC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3825225" y="3922075"/>
            <a:ext cx="11535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CC0000"/>
                </a:solidFill>
                <a:latin typeface="Sniglet"/>
                <a:ea typeface="Sniglet"/>
                <a:cs typeface="Sniglet"/>
                <a:sym typeface="Sniglet"/>
              </a:rPr>
              <a:t>Y</a:t>
            </a:r>
            <a:r>
              <a:rPr lang="en" sz="2200" dirty="0" smtClean="0">
                <a:solidFill>
                  <a:srgbClr val="CC0000"/>
                </a:solidFill>
                <a:latin typeface="Sniglet"/>
                <a:ea typeface="Sniglet"/>
                <a:cs typeface="Sniglet"/>
                <a:sym typeface="Sniglet"/>
              </a:rPr>
              <a:t>ields</a:t>
            </a:r>
            <a:endParaRPr sz="2200" dirty="0">
              <a:solidFill>
                <a:srgbClr val="CC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5320050" y="3922075"/>
            <a:ext cx="1730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CC0000"/>
                </a:solidFill>
                <a:latin typeface="Sniglet"/>
                <a:ea typeface="Sniglet"/>
                <a:cs typeface="Sniglet"/>
                <a:sym typeface="Sniglet"/>
              </a:rPr>
              <a:t>Products</a:t>
            </a:r>
            <a:endParaRPr sz="2200" dirty="0">
              <a:solidFill>
                <a:srgbClr val="CC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/>
      <p:bldP spid="2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1729">
            <a:off x="1102556" y="751552"/>
            <a:ext cx="7029878" cy="760139"/>
          </a:xfrm>
        </p:spPr>
        <p:txBody>
          <a:bodyPr/>
          <a:lstStyle/>
          <a:p>
            <a:r>
              <a:rPr lang="en-US" sz="2500" dirty="0" smtClean="0">
                <a:latin typeface="Arial Black" panose="020B0A04020102020204" pitchFamily="34" charset="0"/>
              </a:rPr>
              <a:t>G. States of Matter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381" y="1327072"/>
            <a:ext cx="7881256" cy="3303600"/>
          </a:xfrm>
        </p:spPr>
        <p:txBody>
          <a:bodyPr/>
          <a:lstStyle/>
          <a:p>
            <a:pPr marL="38100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1. Solid state: </a:t>
            </a:r>
            <a:r>
              <a:rPr lang="en-US" altLang="en-US" sz="2100" dirty="0">
                <a:solidFill>
                  <a:schemeClr val="tx1"/>
                </a:solidFill>
              </a:rPr>
              <a:t>matter has definite </a:t>
            </a:r>
            <a:r>
              <a:rPr lang="en-US" altLang="en-US" sz="2100" dirty="0" smtClean="0">
                <a:solidFill>
                  <a:schemeClr val="tx1"/>
                </a:solidFill>
              </a:rPr>
              <a:t>volume </a:t>
            </a:r>
            <a:r>
              <a:rPr lang="en-US" altLang="en-US" sz="2100" dirty="0">
                <a:solidFill>
                  <a:schemeClr val="tx1"/>
                </a:solidFill>
              </a:rPr>
              <a:t>and </a:t>
            </a:r>
            <a:r>
              <a:rPr lang="en-US" altLang="en-US" sz="2100" dirty="0" smtClean="0">
                <a:solidFill>
                  <a:schemeClr val="tx1"/>
                </a:solidFill>
              </a:rPr>
              <a:t>definite 			shape</a:t>
            </a:r>
          </a:p>
          <a:p>
            <a:pPr marL="3810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	</a:t>
            </a:r>
            <a:r>
              <a:rPr lang="en-US" sz="2100" dirty="0" smtClean="0">
                <a:solidFill>
                  <a:schemeClr val="tx1"/>
                </a:solidFill>
              </a:rPr>
              <a:t>2. </a:t>
            </a:r>
            <a:r>
              <a:rPr lang="en-US" sz="2100" dirty="0" smtClean="0"/>
              <a:t>L</a:t>
            </a:r>
            <a:r>
              <a:rPr lang="en-US" altLang="en-US" sz="2100" dirty="0" smtClean="0"/>
              <a:t>iquid state: </a:t>
            </a:r>
            <a:r>
              <a:rPr lang="en-US" altLang="en-US" sz="2100" dirty="0">
                <a:solidFill>
                  <a:schemeClr val="tx1"/>
                </a:solidFill>
              </a:rPr>
              <a:t>matter has a definite </a:t>
            </a:r>
            <a:r>
              <a:rPr lang="en-US" altLang="en-US" sz="2100" dirty="0" smtClean="0">
                <a:solidFill>
                  <a:schemeClr val="tx1"/>
                </a:solidFill>
              </a:rPr>
              <a:t>volume </a:t>
            </a:r>
            <a:r>
              <a:rPr lang="en-US" altLang="en-US" sz="2100" dirty="0">
                <a:solidFill>
                  <a:schemeClr val="tx1"/>
                </a:solidFill>
              </a:rPr>
              <a:t>but an </a:t>
            </a:r>
            <a:r>
              <a:rPr lang="en-US" altLang="en-US" sz="2100" dirty="0" smtClean="0">
                <a:solidFill>
                  <a:schemeClr val="tx1"/>
                </a:solidFill>
              </a:rPr>
              <a:t>			indefinite shape</a:t>
            </a:r>
            <a:r>
              <a:rPr lang="en-US" altLang="en-US" sz="2100" dirty="0" smtClean="0">
                <a:solidFill>
                  <a:schemeClr val="bg1"/>
                </a:solidFill>
              </a:rPr>
              <a:t>.</a:t>
            </a:r>
            <a:endParaRPr lang="en-US" altLang="en-US" sz="2100" dirty="0" smtClean="0">
              <a:solidFill>
                <a:schemeClr val="tx1"/>
              </a:solidFill>
            </a:endParaRPr>
          </a:p>
          <a:p>
            <a:pPr marL="38100" indent="0"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	</a:t>
            </a:r>
            <a:r>
              <a:rPr lang="en-US" altLang="en-US" sz="2100" dirty="0" smtClean="0">
                <a:solidFill>
                  <a:schemeClr val="tx1"/>
                </a:solidFill>
              </a:rPr>
              <a:t>3. Gas state: </a:t>
            </a:r>
            <a:r>
              <a:rPr lang="en-US" altLang="en-US" sz="2100" dirty="0">
                <a:solidFill>
                  <a:schemeClr val="tx1"/>
                </a:solidFill>
              </a:rPr>
              <a:t>matter has neither </a:t>
            </a:r>
            <a:r>
              <a:rPr lang="en-US" altLang="en-US" sz="2100" dirty="0" smtClean="0">
                <a:solidFill>
                  <a:schemeClr val="tx1"/>
                </a:solidFill>
              </a:rPr>
              <a:t>definite </a:t>
            </a:r>
            <a:r>
              <a:rPr lang="en-US" altLang="en-US" sz="2100" dirty="0">
                <a:solidFill>
                  <a:schemeClr val="tx1"/>
                </a:solidFill>
              </a:rPr>
              <a:t>volume nor </a:t>
            </a:r>
            <a:r>
              <a:rPr lang="en-US" altLang="en-US" sz="2100" dirty="0" smtClean="0">
                <a:solidFill>
                  <a:schemeClr val="tx1"/>
                </a:solidFill>
              </a:rPr>
              <a:t>			definite shape.</a:t>
            </a:r>
          </a:p>
          <a:p>
            <a:pPr marL="38100" indent="0"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	</a:t>
            </a:r>
            <a:r>
              <a:rPr lang="en-US" altLang="en-US" sz="2100" dirty="0" smtClean="0">
                <a:solidFill>
                  <a:schemeClr val="tx1"/>
                </a:solidFill>
              </a:rPr>
              <a:t>4. </a:t>
            </a:r>
            <a:r>
              <a:rPr lang="en-US" altLang="en-US" sz="2100" dirty="0">
                <a:solidFill>
                  <a:schemeClr val="tx1"/>
                </a:solidFill>
              </a:rPr>
              <a:t>Plasma state: high-temperature </a:t>
            </a:r>
            <a:r>
              <a:rPr lang="en-US" altLang="en-US" sz="2100" dirty="0" smtClean="0">
                <a:solidFill>
                  <a:schemeClr val="tx1"/>
                </a:solidFill>
              </a:rPr>
              <a:t>physical </a:t>
            </a:r>
            <a:r>
              <a:rPr lang="en-US" altLang="en-US" sz="2100" dirty="0">
                <a:solidFill>
                  <a:schemeClr val="tx1"/>
                </a:solidFill>
              </a:rPr>
              <a:t>state of </a:t>
            </a:r>
            <a:r>
              <a:rPr lang="en-US" altLang="en-US" sz="2100" dirty="0" smtClean="0">
                <a:solidFill>
                  <a:schemeClr val="tx1"/>
                </a:solidFill>
              </a:rPr>
              <a:t>			matter in </a:t>
            </a:r>
            <a:r>
              <a:rPr lang="en-US" altLang="en-US" sz="2100" dirty="0">
                <a:solidFill>
                  <a:schemeClr val="tx1"/>
                </a:solidFill>
              </a:rPr>
              <a:t>which </a:t>
            </a:r>
            <a:r>
              <a:rPr lang="en-US" altLang="en-US" sz="2100" dirty="0" smtClean="0">
                <a:solidFill>
                  <a:schemeClr val="tx1"/>
                </a:solidFill>
              </a:rPr>
              <a:t>atoms </a:t>
            </a:r>
            <a:r>
              <a:rPr lang="en-US" altLang="en-US" sz="2100" dirty="0">
                <a:solidFill>
                  <a:schemeClr val="tx1"/>
                </a:solidFill>
              </a:rPr>
              <a:t>lose most of </a:t>
            </a:r>
            <a:r>
              <a:rPr lang="en-US" altLang="en-US" sz="2100" dirty="0" smtClean="0">
                <a:solidFill>
                  <a:schemeClr val="tx1"/>
                </a:solidFill>
              </a:rPr>
              <a:t>their 			electrons</a:t>
            </a:r>
            <a:endParaRPr lang="en-US" altLang="en-US" sz="21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381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34" y="1040048"/>
            <a:ext cx="2520835" cy="2539969"/>
          </a:xfrm>
          <a:prstGeom prst="rect">
            <a:avLst/>
          </a:prstGeom>
        </p:spPr>
      </p:pic>
      <p:pic>
        <p:nvPicPr>
          <p:cNvPr id="4" name="Google Shape;221;p33"/>
          <p:cNvPicPr preferRelativeResize="0"/>
          <p:nvPr/>
        </p:nvPicPr>
        <p:blipFill rotWithShape="1">
          <a:blip r:embed="rId3">
            <a:alphaModFix/>
          </a:blip>
          <a:srcRect b="14153"/>
          <a:stretch/>
        </p:blipFill>
        <p:spPr>
          <a:xfrm>
            <a:off x="381767" y="1356840"/>
            <a:ext cx="2155370" cy="190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133" y="1054258"/>
            <a:ext cx="2517866" cy="2542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11285"/>
          <a:stretch/>
        </p:blipFill>
        <p:spPr>
          <a:xfrm>
            <a:off x="3380350" y="1361764"/>
            <a:ext cx="2225431" cy="1970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21" y="1110489"/>
            <a:ext cx="2520835" cy="2539969"/>
          </a:xfrm>
          <a:prstGeom prst="rect">
            <a:avLst/>
          </a:prstGeom>
        </p:spPr>
      </p:pic>
      <p:pic>
        <p:nvPicPr>
          <p:cNvPr id="9" name="Google Shape;237;p35"/>
          <p:cNvPicPr preferRelativeResize="0"/>
          <p:nvPr/>
        </p:nvPicPr>
        <p:blipFill rotWithShape="1">
          <a:blip r:embed="rId6">
            <a:alphaModFix/>
          </a:blip>
          <a:srcRect b="11665"/>
          <a:stretch/>
        </p:blipFill>
        <p:spPr>
          <a:xfrm>
            <a:off x="6448996" y="1334537"/>
            <a:ext cx="2227084" cy="19286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0804" y="3596508"/>
            <a:ext cx="90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niglet" panose="020B0604020202020204" charset="0"/>
              </a:rPr>
              <a:t>Solid</a:t>
            </a:r>
            <a:endParaRPr lang="en-US" sz="2400" b="1" dirty="0">
              <a:latin typeface="Sniglet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7431" y="3585832"/>
            <a:ext cx="100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niglet" panose="020B0604020202020204" charset="0"/>
              </a:rPr>
              <a:t>Liquid</a:t>
            </a:r>
            <a:endParaRPr lang="en-US" sz="2400" b="1" dirty="0">
              <a:latin typeface="Sniglet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2121" y="3580017"/>
            <a:ext cx="80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niglet" panose="020B0604020202020204" charset="0"/>
              </a:rPr>
              <a:t>Gas</a:t>
            </a:r>
            <a:endParaRPr lang="en-US" sz="1800" b="1" dirty="0">
              <a:latin typeface="Sniglet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626" y="3585830"/>
            <a:ext cx="1314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niglet" panose="020B0604020202020204" charset="0"/>
              </a:rPr>
              <a:t>Packed tightly, vibrating</a:t>
            </a:r>
            <a:endParaRPr lang="en-US" sz="2000" dirty="0">
              <a:latin typeface="Sniglet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2977" y="3585829"/>
            <a:ext cx="149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niglet" panose="020B0604020202020204" charset="0"/>
              </a:rPr>
              <a:t>Slide/ Glide past each other</a:t>
            </a:r>
            <a:endParaRPr lang="en-US" sz="2000" dirty="0">
              <a:latin typeface="Sniglet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8922" y="3580017"/>
            <a:ext cx="164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niglet" panose="020B0604020202020204" charset="0"/>
              </a:rPr>
              <a:t>Moves free, bounces around </a:t>
            </a:r>
            <a:endParaRPr lang="en-US" sz="2000" dirty="0"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 rot="161729">
            <a:off x="976261" y="5721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E</a:t>
            </a:r>
            <a:r>
              <a:rPr lang="en-US" dirty="0">
                <a:latin typeface="Arial Black" panose="020B0A04020102020204" pitchFamily="34" charset="0"/>
              </a:rPr>
              <a:t>n</a:t>
            </a:r>
            <a:r>
              <a:rPr lang="en" dirty="0">
                <a:latin typeface="Arial Black" panose="020B0A04020102020204" pitchFamily="34" charset="0"/>
              </a:rPr>
              <a:t>ergy and Changes in Matter	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716550" y="1201308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×"/>
            </a:pPr>
            <a:r>
              <a:rPr lang="en" sz="2500" dirty="0"/>
              <a:t>Energy is always involved when physical or chemical changes occur</a:t>
            </a:r>
            <a:endParaRPr sz="2500" dirty="0"/>
          </a:p>
          <a:p>
            <a:pPr marL="914400" lvl="1" indent="-387350" rtl="0">
              <a:spcBef>
                <a:spcPts val="0"/>
              </a:spcBef>
              <a:spcAft>
                <a:spcPts val="0"/>
              </a:spcAft>
              <a:buSzPts val="2500"/>
              <a:buChar char="×"/>
            </a:pPr>
            <a:r>
              <a:rPr lang="en" sz="2500" dirty="0"/>
              <a:t>Heat </a:t>
            </a:r>
            <a:endParaRPr sz="2500" dirty="0"/>
          </a:p>
          <a:p>
            <a:pPr marL="914400" lvl="1" indent="-387350" rtl="0">
              <a:spcBef>
                <a:spcPts val="0"/>
              </a:spcBef>
              <a:spcAft>
                <a:spcPts val="0"/>
              </a:spcAft>
              <a:buSzPts val="2500"/>
              <a:buChar char="×"/>
            </a:pPr>
            <a:r>
              <a:rPr lang="en" sz="2500" dirty="0"/>
              <a:t>Light</a:t>
            </a:r>
            <a:endParaRPr sz="2500" dirty="0"/>
          </a:p>
          <a:p>
            <a: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×"/>
            </a:pPr>
            <a:r>
              <a:rPr lang="en" sz="3200" dirty="0"/>
              <a:t>Energy can be absorbed or released in a change, it NOT created or destroyed (</a:t>
            </a:r>
            <a:r>
              <a:rPr lang="en" sz="3200" dirty="0">
                <a:solidFill>
                  <a:srgbClr val="FF0000"/>
                </a:solidFill>
              </a:rPr>
              <a:t>Law of conservation of energy</a:t>
            </a:r>
            <a:r>
              <a:rPr lang="en" sz="3200" dirty="0"/>
              <a:t>)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 rot="161729">
            <a:off x="976261" y="655057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Classification of matter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962276" y="1431101"/>
            <a:ext cx="8752113" cy="2895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88900" lvl="0" indent="0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 dirty="0"/>
              <a:t>	</a:t>
            </a:r>
            <a:r>
              <a:rPr lang="en" sz="2100" dirty="0" smtClean="0"/>
              <a:t>1. Homogeneous mixture</a:t>
            </a:r>
            <a:r>
              <a:rPr lang="en" sz="2100" dirty="0"/>
              <a:t>: uniform </a:t>
            </a:r>
            <a:r>
              <a:rPr lang="en" sz="2100" dirty="0" smtClean="0"/>
              <a:t>in 						composition; often </a:t>
            </a:r>
            <a:r>
              <a:rPr lang="en" sz="2100" dirty="0"/>
              <a:t>c</a:t>
            </a:r>
            <a:r>
              <a:rPr lang="en" sz="2100" dirty="0" smtClean="0"/>
              <a:t>alled solutions</a:t>
            </a:r>
          </a:p>
          <a:p>
            <a:pPr marL="88900" lvl="0" indent="0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 sz="2100" dirty="0"/>
              <a:t>	</a:t>
            </a:r>
            <a:r>
              <a:rPr lang="en" sz="2100" dirty="0" smtClean="0"/>
              <a:t>	ex. </a:t>
            </a:r>
            <a:r>
              <a:rPr lang="en-US" sz="2100" dirty="0"/>
              <a:t>s</a:t>
            </a:r>
            <a:r>
              <a:rPr lang="en" sz="2100" dirty="0" smtClean="0"/>
              <a:t>alt-water solution</a:t>
            </a:r>
          </a:p>
          <a:p>
            <a:pPr marL="546100" lvl="1" indent="0">
              <a:buNone/>
            </a:pPr>
            <a:r>
              <a:rPr lang="en-US" sz="2100" dirty="0" smtClean="0"/>
              <a:t>	2. Heterogeneous </a:t>
            </a:r>
            <a:r>
              <a:rPr lang="en-US" sz="2100" dirty="0"/>
              <a:t>mixture: not </a:t>
            </a:r>
            <a:r>
              <a:rPr lang="en-US" sz="2100" dirty="0" smtClean="0"/>
              <a:t>uniform together</a:t>
            </a:r>
          </a:p>
          <a:p>
            <a:pPr marL="546100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	ex. clay-water mixture</a:t>
            </a:r>
            <a:endParaRPr lang="en-US" sz="2100" dirty="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</a:pPr>
            <a:endParaRPr dirty="0"/>
          </a:p>
        </p:txBody>
      </p:sp>
      <p:sp>
        <p:nvSpPr>
          <p:cNvPr id="258" name="Google Shape;258;p38"/>
          <p:cNvSpPr txBox="1"/>
          <p:nvPr/>
        </p:nvSpPr>
        <p:spPr>
          <a:xfrm>
            <a:off x="638327" y="1303378"/>
            <a:ext cx="7705745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 smtClean="0">
                <a:solidFill>
                  <a:srgbClr val="CC0000"/>
                </a:solidFill>
                <a:latin typeface="Sniglet"/>
                <a:ea typeface="Sniglet"/>
                <a:cs typeface="Sniglet"/>
                <a:sym typeface="Sniglet"/>
              </a:rPr>
              <a:t>H. Mixture</a:t>
            </a:r>
            <a:r>
              <a:rPr lang="en" sz="2300" dirty="0">
                <a:solidFill>
                  <a:srgbClr val="CC0000"/>
                </a:solidFill>
                <a:latin typeface="Sniglet"/>
                <a:ea typeface="Sniglet"/>
                <a:cs typeface="Sniglet"/>
                <a:sym typeface="Sniglet"/>
              </a:rPr>
              <a:t>: </a:t>
            </a:r>
            <a:r>
              <a:rPr lang="en" sz="2300" dirty="0">
                <a:latin typeface="Sniglet"/>
                <a:ea typeface="Sniglet"/>
                <a:cs typeface="Sniglet"/>
                <a:sym typeface="Sniglet"/>
              </a:rPr>
              <a:t>blend of two or more kinds of matter, each of </a:t>
            </a:r>
            <a:r>
              <a:rPr lang="en" sz="2300" dirty="0" smtClean="0">
                <a:latin typeface="Sniglet"/>
                <a:ea typeface="Sniglet"/>
                <a:cs typeface="Sniglet"/>
                <a:sym typeface="Sniglet"/>
              </a:rPr>
              <a:t>		        which </a:t>
            </a:r>
            <a:r>
              <a:rPr lang="en" sz="2300" dirty="0">
                <a:latin typeface="Sniglet"/>
                <a:ea typeface="Sniglet"/>
                <a:cs typeface="Sniglet"/>
                <a:sym typeface="Sniglet"/>
              </a:rPr>
              <a:t>retains its own identity and properties. </a:t>
            </a:r>
            <a:r>
              <a:rPr lang="en" sz="2300" dirty="0" smtClean="0">
                <a:latin typeface="Sniglet"/>
                <a:ea typeface="Sniglet"/>
                <a:cs typeface="Sniglet"/>
                <a:sym typeface="Sniglet"/>
              </a:rPr>
              <a:t>	     	        Typically </a:t>
            </a:r>
            <a:r>
              <a:rPr lang="en" sz="2300" dirty="0">
                <a:latin typeface="Sniglet"/>
                <a:ea typeface="Sniglet"/>
                <a:cs typeface="Sniglet"/>
                <a:sym typeface="Sniglet"/>
              </a:rPr>
              <a:t>mixed together physically and can be </a:t>
            </a:r>
            <a:r>
              <a:rPr lang="en" sz="2300" dirty="0" smtClean="0">
                <a:latin typeface="Sniglet"/>
                <a:ea typeface="Sniglet"/>
                <a:cs typeface="Sniglet"/>
                <a:sym typeface="Sniglet"/>
              </a:rPr>
              <a:t>	        separated</a:t>
            </a:r>
            <a:endParaRPr sz="2300" dirty="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1729">
            <a:off x="622970" y="700259"/>
            <a:ext cx="7029878" cy="760139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I. Separating Mixtures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40" y="1280585"/>
            <a:ext cx="4436918" cy="33036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	</a:t>
            </a:r>
            <a:r>
              <a:rPr lang="en-US" sz="2000" dirty="0" smtClean="0"/>
              <a:t>1</a:t>
            </a:r>
            <a:r>
              <a:rPr lang="en-US" sz="2000" dirty="0" smtClean="0"/>
              <a:t>. filtration</a:t>
            </a:r>
          </a:p>
          <a:p>
            <a:pPr marL="381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2</a:t>
            </a:r>
            <a:r>
              <a:rPr lang="en-US" sz="2000" dirty="0" smtClean="0"/>
              <a:t>. centrifuge</a:t>
            </a:r>
          </a:p>
          <a:p>
            <a:pPr marL="381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3</a:t>
            </a:r>
            <a:r>
              <a:rPr lang="en-US" sz="2000" dirty="0" smtClean="0"/>
              <a:t>. chromatography</a:t>
            </a:r>
          </a:p>
          <a:p>
            <a:pPr marL="381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4</a:t>
            </a:r>
            <a:r>
              <a:rPr lang="en-US" sz="2000" dirty="0" smtClean="0"/>
              <a:t>. vaporization </a:t>
            </a:r>
            <a:r>
              <a:rPr lang="en-US" sz="1800" dirty="0" smtClean="0"/>
              <a:t>(</a:t>
            </a:r>
            <a:r>
              <a:rPr lang="en-US" sz="1800" dirty="0" smtClean="0"/>
              <a:t>evaporating)</a:t>
            </a:r>
            <a:endParaRPr lang="en-US" sz="1800" dirty="0" smtClean="0"/>
          </a:p>
          <a:p>
            <a:pPr marL="381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5</a:t>
            </a:r>
            <a:r>
              <a:rPr lang="en-US" sz="2000" dirty="0" smtClean="0"/>
              <a:t>.  </a:t>
            </a:r>
            <a:r>
              <a:rPr lang="en-US" sz="2000" dirty="0" smtClean="0"/>
              <a:t>distillation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16752" r="26704" b="9677"/>
          <a:stretch/>
        </p:blipFill>
        <p:spPr>
          <a:xfrm>
            <a:off x="4255387" y="1560785"/>
            <a:ext cx="3952282" cy="25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 rot="161729">
            <a:off x="976261" y="855640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Pure Substance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1"/>
          </p:nvPr>
        </p:nvSpPr>
        <p:spPr>
          <a:xfrm>
            <a:off x="635125" y="1252317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 dirty="0"/>
              <a:t>A </a:t>
            </a:r>
            <a:r>
              <a:rPr lang="en" dirty="0">
                <a:solidFill>
                  <a:srgbClr val="CC0000"/>
                </a:solidFill>
              </a:rPr>
              <a:t>pure substance</a:t>
            </a:r>
            <a:r>
              <a:rPr lang="en" dirty="0"/>
              <a:t> has a fixed composition. </a:t>
            </a:r>
            <a:endParaRPr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 dirty="0"/>
              <a:t>Can be compounds or elements</a:t>
            </a:r>
            <a:endParaRPr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 dirty="0"/>
              <a:t>Differ from mixtures by:</a:t>
            </a:r>
            <a:endParaRPr dirty="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dirty="0"/>
              <a:t>Every sample has exactly the same characteristic properties</a:t>
            </a:r>
            <a:endParaRPr dirty="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dirty="0"/>
              <a:t>Every </a:t>
            </a:r>
            <a:r>
              <a:rPr lang="en" dirty="0" smtClean="0"/>
              <a:t>sample has </a:t>
            </a:r>
            <a:r>
              <a:rPr lang="en" dirty="0"/>
              <a:t>exactly the same composition</a:t>
            </a:r>
            <a:endParaRPr dirty="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dirty="0"/>
              <a:t>Water always has 11.2% H and 88.8% 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ctrTitle"/>
          </p:nvPr>
        </p:nvSpPr>
        <p:spPr>
          <a:xfrm>
            <a:off x="3814262" y="1457530"/>
            <a:ext cx="4341126" cy="1402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Arial Black" panose="020B0A04020102020204" pitchFamily="34" charset="0"/>
              </a:rPr>
              <a:t>Section 3</a:t>
            </a:r>
            <a:endParaRPr sz="6000" dirty="0">
              <a:latin typeface="Arial Black" panose="020B0A04020102020204" pitchFamily="34" charset="0"/>
            </a:endParaRPr>
          </a:p>
        </p:txBody>
      </p:sp>
      <p:sp>
        <p:nvSpPr>
          <p:cNvPr id="272" name="Google Shape;272;p40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Elements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Objectives for </a:t>
            </a:r>
            <a:r>
              <a:rPr lang="en-US" dirty="0">
                <a:latin typeface="Arial Black" panose="020B0A04020102020204" pitchFamily="34" charset="0"/>
              </a:rPr>
              <a:t>S</a:t>
            </a:r>
            <a:r>
              <a:rPr lang="en" dirty="0">
                <a:latin typeface="Arial Black" panose="020B0A04020102020204" pitchFamily="34" charset="0"/>
              </a:rPr>
              <a:t>ection 3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671050" y="136939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×"/>
            </a:pPr>
            <a:r>
              <a:rPr lang="en" sz="2600" i="1" dirty="0"/>
              <a:t>Use</a:t>
            </a:r>
            <a:r>
              <a:rPr lang="en" sz="2600" dirty="0"/>
              <a:t> a periodic table to name elements, given their symbols</a:t>
            </a:r>
            <a:endParaRPr sz="2600" dirty="0"/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×"/>
            </a:pPr>
            <a:r>
              <a:rPr lang="en" sz="2600" i="1" dirty="0"/>
              <a:t>Use</a:t>
            </a:r>
            <a:r>
              <a:rPr lang="en" sz="2600" dirty="0"/>
              <a:t> a periodic table to write the symbols of elements, given their name</a:t>
            </a:r>
            <a:endParaRPr sz="2600" dirty="0"/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×"/>
            </a:pPr>
            <a:r>
              <a:rPr lang="en" sz="2600" i="1" dirty="0"/>
              <a:t>Describe</a:t>
            </a:r>
            <a:r>
              <a:rPr lang="en" sz="2600" dirty="0"/>
              <a:t> the arrangement of the periodic table</a:t>
            </a:r>
            <a:endParaRPr sz="2600" dirty="0"/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×"/>
            </a:pPr>
            <a:r>
              <a:rPr lang="en" sz="2600" i="1" dirty="0"/>
              <a:t>List</a:t>
            </a:r>
            <a:r>
              <a:rPr lang="en" sz="2600" dirty="0"/>
              <a:t> the characteristics that distinguish metals, nonmetals, and metalloids</a:t>
            </a:r>
            <a:endParaRPr sz="2600" dirty="0"/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title"/>
          </p:nvPr>
        </p:nvSpPr>
        <p:spPr>
          <a:xfrm rot="161729">
            <a:off x="976261" y="545045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Regions of the </a:t>
            </a:r>
            <a:r>
              <a:rPr lang="en-US" dirty="0">
                <a:latin typeface="Arial Black" panose="020B0A04020102020204" pitchFamily="34" charset="0"/>
              </a:rPr>
              <a:t>P</a:t>
            </a:r>
            <a:r>
              <a:rPr lang="en" dirty="0">
                <a:latin typeface="Arial Black" panose="020B0A04020102020204" pitchFamily="34" charset="0"/>
              </a:rPr>
              <a:t>eriodic Table</a:t>
            </a:r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284" name="Google Shape;2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534" y="1244009"/>
            <a:ext cx="5553689" cy="326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Think for a Second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 dirty="0"/>
              <a:t>Where is chemistry present in the world around you</a:t>
            </a:r>
            <a:r>
              <a:rPr lang="en" dirty="0" smtClean="0"/>
              <a:t>?</a:t>
            </a:r>
            <a:endParaRPr dirty="0"/>
          </a:p>
          <a:p>
            <a: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 dirty="0"/>
              <a:t>How many of your daily activities are related to chemistry?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 rot="161729">
            <a:off x="976261" y="811593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Periodic T</a:t>
            </a:r>
            <a:r>
              <a:rPr lang="en" dirty="0" smtClean="0">
                <a:latin typeface="Arial Black" panose="020B0A04020102020204" pitchFamily="34" charset="0"/>
              </a:rPr>
              <a:t>able of Elements 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90" name="Google Shape;290;p43"/>
          <p:cNvSpPr txBox="1">
            <a:spLocks noGrp="1"/>
          </p:cNvSpPr>
          <p:nvPr>
            <p:ph type="body" idx="1"/>
          </p:nvPr>
        </p:nvSpPr>
        <p:spPr>
          <a:xfrm>
            <a:off x="1073625" y="1484812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</a:rPr>
              <a:t>Groups or Families: </a:t>
            </a:r>
            <a:r>
              <a:rPr lang="en" dirty="0">
                <a:solidFill>
                  <a:srgbClr val="000000"/>
                </a:solidFill>
              </a:rPr>
              <a:t>vertical columns of the periodic table</a:t>
            </a:r>
            <a:endParaRPr dirty="0">
              <a:solidFill>
                <a:srgbClr val="000000"/>
              </a:solidFill>
            </a:endParaRPr>
          </a:p>
          <a:p>
            <a:pPr marL="914400" lvl="0" indent="-3683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Char char="×"/>
            </a:pPr>
            <a:r>
              <a:rPr lang="en" dirty="0">
                <a:solidFill>
                  <a:srgbClr val="000000"/>
                </a:solidFill>
              </a:rPr>
              <a:t>Each group contains elements with similar chemical properties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91" name="Google Shape;291;p43"/>
          <p:cNvSpPr txBox="1">
            <a:spLocks noGrp="1"/>
          </p:cNvSpPr>
          <p:nvPr>
            <p:ph type="body" idx="2"/>
          </p:nvPr>
        </p:nvSpPr>
        <p:spPr>
          <a:xfrm>
            <a:off x="4674251" y="1463041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</a:rPr>
              <a:t>Periods</a:t>
            </a:r>
            <a:r>
              <a:rPr lang="en" dirty="0"/>
              <a:t>: horizontal rows on the periodic table</a:t>
            </a:r>
            <a:endParaRPr dirty="0"/>
          </a:p>
          <a:p>
            <a:pPr marL="9144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</a:pPr>
            <a:r>
              <a:rPr lang="en" dirty="0"/>
              <a:t>Physical and chemical properties change somewhat regularly across period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build="p"/>
      <p:bldP spid="2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title"/>
          </p:nvPr>
        </p:nvSpPr>
        <p:spPr>
          <a:xfrm>
            <a:off x="990222" y="876832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latin typeface="Arial Black" panose="020B0A04020102020204" pitchFamily="34" charset="0"/>
              </a:rPr>
              <a:t>1. Metals</a:t>
            </a:r>
            <a:endParaRPr sz="2500" dirty="0">
              <a:latin typeface="Arial Black" panose="020B0A04020102020204" pitchFamily="34" charset="0"/>
            </a:endParaRPr>
          </a:p>
        </p:txBody>
      </p:sp>
      <p:sp>
        <p:nvSpPr>
          <p:cNvPr id="297" name="Google Shape;297;p44"/>
          <p:cNvSpPr txBox="1">
            <a:spLocks noGrp="1"/>
          </p:cNvSpPr>
          <p:nvPr>
            <p:ph type="body" idx="1"/>
          </p:nvPr>
        </p:nvSpPr>
        <p:spPr>
          <a:xfrm>
            <a:off x="583075" y="1392925"/>
            <a:ext cx="4984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69950" lvl="1" indent="-342900">
              <a:buSzPts val="2500"/>
            </a:pPr>
            <a:r>
              <a:rPr lang="en" sz="2000" dirty="0" smtClean="0"/>
              <a:t>	</a:t>
            </a:r>
            <a:r>
              <a:rPr lang="en" sz="2200" dirty="0" smtClean="0"/>
              <a:t>Element </a:t>
            </a:r>
            <a:r>
              <a:rPr lang="en" sz="2200" dirty="0"/>
              <a:t>that is a good </a:t>
            </a:r>
            <a:r>
              <a:rPr lang="en" sz="2200" dirty="0" smtClean="0"/>
              <a:t>    electrical </a:t>
            </a:r>
            <a:r>
              <a:rPr lang="en" sz="2200" dirty="0"/>
              <a:t>and heat </a:t>
            </a:r>
            <a:r>
              <a:rPr lang="en" sz="2200" dirty="0" smtClean="0"/>
              <a:t>conductor</a:t>
            </a:r>
            <a:endParaRPr sz="2200" dirty="0"/>
          </a:p>
          <a:p>
            <a:pPr lvl="1" indent="-387350">
              <a:buSzPts val="2500"/>
            </a:pPr>
            <a:r>
              <a:rPr lang="en" sz="2200" dirty="0"/>
              <a:t>Properties</a:t>
            </a:r>
            <a:endParaRPr sz="2200" dirty="0"/>
          </a:p>
          <a:p>
            <a:pPr lvl="2" indent="-355600">
              <a:buSzPts val="2000"/>
            </a:pPr>
            <a:r>
              <a:rPr lang="en" sz="2000" dirty="0"/>
              <a:t>Most are solids at room temperature</a:t>
            </a:r>
            <a:endParaRPr sz="2000" dirty="0"/>
          </a:p>
          <a:p>
            <a:pPr lvl="2" indent="-355600">
              <a:buSzPts val="2000"/>
            </a:pPr>
            <a:r>
              <a:rPr lang="en" sz="2000" dirty="0"/>
              <a:t>Malleable- hammered or rolled into thin sheet</a:t>
            </a:r>
            <a:endParaRPr sz="2000" dirty="0"/>
          </a:p>
          <a:p>
            <a:pPr lvl="2" indent="-355600">
              <a:buSzPts val="2000"/>
            </a:pPr>
            <a:r>
              <a:rPr lang="en" sz="2000" dirty="0"/>
              <a:t>Ductile- drawn into a fine wire</a:t>
            </a:r>
            <a:endParaRPr sz="2000" dirty="0"/>
          </a:p>
          <a:p>
            <a:pPr lvl="2" indent="-355600">
              <a:buSzPts val="2000"/>
            </a:pPr>
            <a:r>
              <a:rPr lang="en" sz="2000" dirty="0"/>
              <a:t>Conduct electricity and heat </a:t>
            </a:r>
            <a:r>
              <a:rPr lang="en" sz="2000" dirty="0" smtClean="0"/>
              <a:t>well</a:t>
            </a:r>
            <a:endParaRPr sz="2000" dirty="0"/>
          </a:p>
        </p:txBody>
      </p:sp>
      <p:pic>
        <p:nvPicPr>
          <p:cNvPr id="298" name="Google Shape;2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819" y="834250"/>
            <a:ext cx="1530650" cy="15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4"/>
          <p:cNvSpPr txBox="1"/>
          <p:nvPr/>
        </p:nvSpPr>
        <p:spPr>
          <a:xfrm>
            <a:off x="6495163" y="2364900"/>
            <a:ext cx="5886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niglet"/>
                <a:ea typeface="Sniglet"/>
                <a:cs typeface="Sniglet"/>
                <a:sym typeface="Sniglet"/>
              </a:rPr>
              <a:t>Lead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0" name="Google Shape;30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987" y="2364900"/>
            <a:ext cx="1245594" cy="10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 txBox="1"/>
          <p:nvPr/>
        </p:nvSpPr>
        <p:spPr>
          <a:xfrm>
            <a:off x="7342481" y="3454800"/>
            <a:ext cx="5886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niglet"/>
                <a:ea typeface="Sniglet"/>
                <a:cs typeface="Sniglet"/>
                <a:sym typeface="Sniglet"/>
              </a:rPr>
              <a:t>Gold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2" name="Google Shape;30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4019" y="2806725"/>
            <a:ext cx="1312050" cy="13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4"/>
          <p:cNvSpPr txBox="1"/>
          <p:nvPr/>
        </p:nvSpPr>
        <p:spPr>
          <a:xfrm>
            <a:off x="5716860" y="4060650"/>
            <a:ext cx="1162125" cy="20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niglet"/>
                <a:ea typeface="Sniglet"/>
                <a:cs typeface="Sniglet"/>
                <a:sym typeface="Sniglet"/>
              </a:rPr>
              <a:t>Potassium 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" name="Google Shape;296;p44"/>
          <p:cNvSpPr txBox="1">
            <a:spLocks/>
          </p:cNvSpPr>
          <p:nvPr/>
        </p:nvSpPr>
        <p:spPr>
          <a:xfrm rot="161729">
            <a:off x="647738" y="547072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dirty="0" smtClean="0">
                <a:latin typeface="Arial Black" panose="020B0A04020102020204" pitchFamily="34" charset="0"/>
              </a:rPr>
              <a:t>J. Types of Elements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>
            <a:spLocks noGrp="1"/>
          </p:cNvSpPr>
          <p:nvPr>
            <p:ph type="title"/>
          </p:nvPr>
        </p:nvSpPr>
        <p:spPr>
          <a:xfrm>
            <a:off x="954490" y="963990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latin typeface="Arial Black" panose="020B0A04020102020204" pitchFamily="34" charset="0"/>
              </a:rPr>
              <a:t>2. Non</a:t>
            </a:r>
            <a:r>
              <a:rPr lang="en-US" sz="2500" dirty="0">
                <a:latin typeface="Arial Black" panose="020B0A04020102020204" pitchFamily="34" charset="0"/>
              </a:rPr>
              <a:t>m</a:t>
            </a:r>
            <a:r>
              <a:rPr lang="en" sz="2500" dirty="0">
                <a:latin typeface="Arial Black" panose="020B0A04020102020204" pitchFamily="34" charset="0"/>
              </a:rPr>
              <a:t>etal</a:t>
            </a:r>
            <a:r>
              <a:rPr lang="en-US" sz="2500" dirty="0">
                <a:latin typeface="Arial Black" panose="020B0A04020102020204" pitchFamily="34" charset="0"/>
              </a:rPr>
              <a:t>s</a:t>
            </a:r>
            <a:endParaRPr sz="2500" dirty="0">
              <a:latin typeface="Arial Black" panose="020B0A04020102020204" pitchFamily="34" charset="0"/>
            </a:endParaRPr>
          </a:p>
        </p:txBody>
      </p:sp>
      <p:sp>
        <p:nvSpPr>
          <p:cNvPr id="309" name="Google Shape;309;p45"/>
          <p:cNvSpPr txBox="1">
            <a:spLocks noGrp="1"/>
          </p:cNvSpPr>
          <p:nvPr>
            <p:ph type="body" idx="1"/>
          </p:nvPr>
        </p:nvSpPr>
        <p:spPr>
          <a:xfrm>
            <a:off x="550142" y="1593133"/>
            <a:ext cx="4248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indent="-387350">
              <a:spcBef>
                <a:spcPts val="600"/>
              </a:spcBef>
              <a:buSzPts val="2500"/>
            </a:pPr>
            <a:r>
              <a:rPr lang="en" sz="2200" dirty="0"/>
              <a:t>Element that is a poor conductor of heat and electricity</a:t>
            </a:r>
            <a:endParaRPr sz="2200" dirty="0"/>
          </a:p>
          <a:p>
            <a:pPr lvl="1" indent="-387350">
              <a:buSzPts val="2500"/>
            </a:pPr>
            <a:r>
              <a:rPr lang="en" sz="2200" dirty="0"/>
              <a:t>Properties</a:t>
            </a:r>
            <a:endParaRPr sz="2200" dirty="0"/>
          </a:p>
          <a:p>
            <a:pPr lvl="2" indent="-355600">
              <a:buSzPts val="2000"/>
            </a:pPr>
            <a:r>
              <a:rPr lang="en" sz="2100" dirty="0"/>
              <a:t>Many are gases</a:t>
            </a:r>
            <a:endParaRPr sz="2100" dirty="0"/>
          </a:p>
          <a:p>
            <a:pPr lvl="2" indent="-355600">
              <a:buSzPts val="2000"/>
            </a:pPr>
            <a:r>
              <a:rPr lang="en" sz="2100" dirty="0"/>
              <a:t>Solids are brittle</a:t>
            </a:r>
            <a:endParaRPr sz="2100" dirty="0"/>
          </a:p>
          <a:p>
            <a:pPr lvl="2" indent="-355600">
              <a:buSzPts val="2000"/>
            </a:pPr>
            <a:r>
              <a:rPr lang="en" sz="2100" dirty="0"/>
              <a:t>Poor conductors of heat and electricity</a:t>
            </a:r>
            <a:endParaRPr sz="2100" dirty="0"/>
          </a:p>
        </p:txBody>
      </p:sp>
      <p:pic>
        <p:nvPicPr>
          <p:cNvPr id="310" name="Google Shape;3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150" y="977400"/>
            <a:ext cx="2289225" cy="15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5"/>
          <p:cNvSpPr txBox="1"/>
          <p:nvPr/>
        </p:nvSpPr>
        <p:spPr>
          <a:xfrm>
            <a:off x="5369463" y="2236350"/>
            <a:ext cx="8946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Sulfur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12" name="Google Shape;3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625" y="2242350"/>
            <a:ext cx="1575475" cy="13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5"/>
          <p:cNvSpPr txBox="1"/>
          <p:nvPr/>
        </p:nvSpPr>
        <p:spPr>
          <a:xfrm>
            <a:off x="6844013" y="3461000"/>
            <a:ext cx="776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Carbon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14" name="Google Shape;31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6902" y="2969925"/>
            <a:ext cx="1737169" cy="13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5"/>
          <p:cNvSpPr txBox="1"/>
          <p:nvPr/>
        </p:nvSpPr>
        <p:spPr>
          <a:xfrm>
            <a:off x="4830588" y="4178350"/>
            <a:ext cx="11298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Phosphorus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20" y="445769"/>
            <a:ext cx="7212193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xfrm>
            <a:off x="1025800" y="8652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latin typeface="Arial Black" panose="020B0A04020102020204" pitchFamily="34" charset="0"/>
              </a:rPr>
              <a:t>3. Metalloids</a:t>
            </a:r>
            <a:endParaRPr sz="2500" dirty="0">
              <a:latin typeface="Arial Black" panose="020B0A04020102020204" pitchFamily="34" charset="0"/>
            </a:endParaRPr>
          </a:p>
        </p:txBody>
      </p:sp>
      <p:sp>
        <p:nvSpPr>
          <p:cNvPr id="321" name="Google Shape;321;p46"/>
          <p:cNvSpPr txBox="1">
            <a:spLocks noGrp="1"/>
          </p:cNvSpPr>
          <p:nvPr>
            <p:ph type="body" idx="1"/>
          </p:nvPr>
        </p:nvSpPr>
        <p:spPr>
          <a:xfrm>
            <a:off x="1087963" y="1479045"/>
            <a:ext cx="3856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×"/>
            </a:pPr>
            <a:r>
              <a:rPr lang="en" sz="2200" dirty="0"/>
              <a:t>Element that has some characteristics of metals and some characteristics of nonmetals</a:t>
            </a:r>
            <a:endParaRPr sz="2200" dirty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×"/>
            </a:pPr>
            <a:r>
              <a:rPr lang="en" sz="2200" dirty="0"/>
              <a:t>Properties</a:t>
            </a:r>
            <a:endParaRPr sz="22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2000" dirty="0"/>
              <a:t>ALL metalloids are solids at room temperature</a:t>
            </a:r>
            <a:endParaRPr sz="2000" dirty="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2000" dirty="0"/>
              <a:t>Semiconductors of electricity</a:t>
            </a:r>
            <a:endParaRPr sz="2000" dirty="0"/>
          </a:p>
        </p:txBody>
      </p:sp>
      <p:pic>
        <p:nvPicPr>
          <p:cNvPr id="322" name="Google Shape;3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275" y="1011925"/>
            <a:ext cx="2022900" cy="14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6"/>
          <p:cNvSpPr txBox="1"/>
          <p:nvPr/>
        </p:nvSpPr>
        <p:spPr>
          <a:xfrm>
            <a:off x="6264225" y="2342200"/>
            <a:ext cx="7650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Silicon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24" name="Google Shape;32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000" y="2673311"/>
            <a:ext cx="2022900" cy="142436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6"/>
          <p:cNvSpPr txBox="1"/>
          <p:nvPr/>
        </p:nvSpPr>
        <p:spPr>
          <a:xfrm>
            <a:off x="5425975" y="4048875"/>
            <a:ext cx="7650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Arsenic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" name="Google Shape;296;p44"/>
          <p:cNvSpPr txBox="1">
            <a:spLocks/>
          </p:cNvSpPr>
          <p:nvPr/>
        </p:nvSpPr>
        <p:spPr>
          <a:xfrm rot="161729">
            <a:off x="614312" y="55402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dirty="0" smtClean="0">
                <a:latin typeface="Arial Black" panose="020B0A04020102020204" pitchFamily="34" charset="0"/>
              </a:rPr>
              <a:t>J. Types of Elements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>
            <a:spLocks noGrp="1"/>
          </p:cNvSpPr>
          <p:nvPr>
            <p:ph type="title"/>
          </p:nvPr>
        </p:nvSpPr>
        <p:spPr>
          <a:xfrm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latin typeface="Arial Black" panose="020B0A04020102020204" pitchFamily="34" charset="0"/>
              </a:rPr>
              <a:t>4. Noble </a:t>
            </a:r>
            <a:r>
              <a:rPr lang="en" sz="2500" dirty="0">
                <a:latin typeface="Arial Black" panose="020B0A04020102020204" pitchFamily="34" charset="0"/>
              </a:rPr>
              <a:t>Gases</a:t>
            </a:r>
            <a:endParaRPr sz="2500" dirty="0">
              <a:latin typeface="Arial Black" panose="020B0A04020102020204" pitchFamily="34" charset="0"/>
            </a:endParaRPr>
          </a:p>
        </p:txBody>
      </p:sp>
      <p:sp>
        <p:nvSpPr>
          <p:cNvPr id="331" name="Google Shape;331;p47"/>
          <p:cNvSpPr txBox="1">
            <a:spLocks noGrp="1"/>
          </p:cNvSpPr>
          <p:nvPr>
            <p:ph type="body" idx="1"/>
          </p:nvPr>
        </p:nvSpPr>
        <p:spPr>
          <a:xfrm>
            <a:off x="765800" y="1559005"/>
            <a:ext cx="326975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indent="-412750">
              <a:spcBef>
                <a:spcPts val="600"/>
              </a:spcBef>
              <a:buSzPts val="2900"/>
            </a:pPr>
            <a:r>
              <a:rPr lang="en" sz="2200" dirty="0"/>
              <a:t>Elements in Group 18 of the periodic table</a:t>
            </a:r>
            <a:endParaRPr sz="2200" dirty="0"/>
          </a:p>
          <a:p>
            <a:pPr lvl="1" indent="-412750">
              <a:buSzPts val="2900"/>
            </a:pPr>
            <a:r>
              <a:rPr lang="en" sz="2200" dirty="0"/>
              <a:t>Generally unreactive</a:t>
            </a:r>
            <a:endParaRPr sz="2200" dirty="0"/>
          </a:p>
          <a:p>
            <a:pPr lvl="1" indent="-412750">
              <a:buSzPts val="2900"/>
            </a:pPr>
            <a:r>
              <a:rPr lang="en" sz="2200" dirty="0"/>
              <a:t>Gases at room temperature</a:t>
            </a:r>
            <a:endParaRPr sz="2200" dirty="0"/>
          </a:p>
        </p:txBody>
      </p:sp>
      <p:pic>
        <p:nvPicPr>
          <p:cNvPr id="332" name="Google Shape;3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550" y="1966805"/>
            <a:ext cx="4060750" cy="19366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6;p44"/>
          <p:cNvSpPr txBox="1">
            <a:spLocks/>
          </p:cNvSpPr>
          <p:nvPr/>
        </p:nvSpPr>
        <p:spPr>
          <a:xfrm rot="161729">
            <a:off x="779785" y="573505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dirty="0" smtClean="0">
                <a:latin typeface="Arial Black" panose="020B0A04020102020204" pitchFamily="34" charset="0"/>
              </a:rPr>
              <a:t>J. Types of Elements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Objectives of Section </a:t>
            </a:r>
            <a:r>
              <a:rPr lang="en" dirty="0" smtClean="0">
                <a:latin typeface="Arial Black" panose="020B0A04020102020204" pitchFamily="34" charset="0"/>
              </a:rPr>
              <a:t>1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 i="1" dirty="0"/>
              <a:t>Define</a:t>
            </a:r>
            <a:r>
              <a:rPr lang="en" dirty="0"/>
              <a:t> Chemistry</a:t>
            </a:r>
            <a:endParaRPr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 i="1" dirty="0"/>
              <a:t>List</a:t>
            </a:r>
            <a:r>
              <a:rPr lang="en" dirty="0"/>
              <a:t> examples of different branches of chemistry</a:t>
            </a:r>
            <a:endParaRPr dirty="0"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lang="en" i="1" dirty="0"/>
              <a:t>Compare and contrast</a:t>
            </a:r>
            <a:r>
              <a:rPr lang="en" dirty="0"/>
              <a:t> basic research, applied research, and technological development.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 rot="161729">
            <a:off x="2047336" y="1041681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Chemistry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671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lang="en" dirty="0"/>
              <a:t>Study of the composition, structure, and properties of matter, the processes that matter undergoes, and the energy changes that accompany these processes.</a:t>
            </a:r>
            <a:endParaRPr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7982">
            <a:off x="6851268" y="2954231"/>
            <a:ext cx="1170640" cy="133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8744">
            <a:off x="747250" y="569825"/>
            <a:ext cx="1406550" cy="13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 rot="161729">
            <a:off x="976261" y="604764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 Black" panose="020B0A04020102020204" pitchFamily="34" charset="0"/>
              </a:rPr>
              <a:t>A. Branches </a:t>
            </a:r>
            <a:r>
              <a:rPr lang="en" dirty="0">
                <a:latin typeface="Arial Black" panose="020B0A04020102020204" pitchFamily="34" charset="0"/>
              </a:rPr>
              <a:t>of Chemistry</a:t>
            </a:r>
            <a:r>
              <a:rPr lang="en" dirty="0"/>
              <a:t>	</a:t>
            </a:r>
            <a:endParaRPr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09224" y="114317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i="1" dirty="0" smtClean="0">
                <a:solidFill>
                  <a:srgbClr val="CC0000"/>
                </a:solidFill>
              </a:rPr>
              <a:t>	</a:t>
            </a:r>
            <a:r>
              <a:rPr lang="en" dirty="0" smtClean="0">
                <a:solidFill>
                  <a:schemeClr val="tx1"/>
                </a:solidFill>
              </a:rPr>
              <a:t>1. </a:t>
            </a:r>
            <a:r>
              <a:rPr lang="en" i="1" dirty="0" smtClean="0">
                <a:solidFill>
                  <a:srgbClr val="CC0000"/>
                </a:solidFill>
              </a:rPr>
              <a:t>Organic </a:t>
            </a:r>
            <a:r>
              <a:rPr lang="en" i="1" dirty="0">
                <a:solidFill>
                  <a:srgbClr val="CC0000"/>
                </a:solidFill>
              </a:rPr>
              <a:t>chemistry</a:t>
            </a:r>
            <a:r>
              <a:rPr lang="en" dirty="0">
                <a:solidFill>
                  <a:srgbClr val="CC0000"/>
                </a:solidFill>
              </a:rPr>
              <a:t>: </a:t>
            </a:r>
            <a:r>
              <a:rPr lang="en" dirty="0"/>
              <a:t>the study of most </a:t>
            </a:r>
            <a:r>
              <a:rPr lang="en" dirty="0" smtClean="0"/>
              <a:t>		carbon-containing </a:t>
            </a:r>
            <a:r>
              <a:rPr lang="en" dirty="0"/>
              <a:t>compounds</a:t>
            </a:r>
            <a:endParaRPr dirty="0"/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solidFill>
                  <a:schemeClr val="tx1"/>
                </a:solidFill>
              </a:rPr>
              <a:t>	2. </a:t>
            </a:r>
            <a:r>
              <a:rPr lang="en" i="1" dirty="0" smtClean="0">
                <a:solidFill>
                  <a:srgbClr val="CC0000"/>
                </a:solidFill>
              </a:rPr>
              <a:t>Inorganic </a:t>
            </a:r>
            <a:r>
              <a:rPr lang="en" i="1" dirty="0">
                <a:solidFill>
                  <a:srgbClr val="CC0000"/>
                </a:solidFill>
              </a:rPr>
              <a:t>chemistry:</a:t>
            </a:r>
            <a:r>
              <a:rPr lang="en" i="1" dirty="0"/>
              <a:t> </a:t>
            </a:r>
            <a:r>
              <a:rPr lang="en" dirty="0"/>
              <a:t>the study of </a:t>
            </a:r>
            <a:r>
              <a:rPr lang="en" dirty="0" smtClean="0"/>
              <a:t>			non-organic </a:t>
            </a:r>
            <a:r>
              <a:rPr lang="en" dirty="0"/>
              <a:t>substances</a:t>
            </a:r>
            <a:endParaRPr dirty="0"/>
          </a:p>
          <a:p>
            <a:pPr marL="38100" lvl="0" indent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solidFill>
                  <a:schemeClr val="tx1"/>
                </a:solidFill>
              </a:rPr>
              <a:t>	3. </a:t>
            </a:r>
            <a:r>
              <a:rPr lang="en" i="1" dirty="0" smtClean="0">
                <a:solidFill>
                  <a:srgbClr val="CC0000"/>
                </a:solidFill>
              </a:rPr>
              <a:t>Physical </a:t>
            </a:r>
            <a:r>
              <a:rPr lang="en" i="1" dirty="0">
                <a:solidFill>
                  <a:srgbClr val="CC0000"/>
                </a:solidFill>
              </a:rPr>
              <a:t>chemistry:</a:t>
            </a:r>
            <a:r>
              <a:rPr lang="en" i="1" dirty="0"/>
              <a:t> </a:t>
            </a:r>
            <a:r>
              <a:rPr lang="en" dirty="0"/>
              <a:t>the study of the </a:t>
            </a:r>
            <a:r>
              <a:rPr lang="en" dirty="0" smtClean="0"/>
              <a:t>			properties </a:t>
            </a:r>
            <a:r>
              <a:rPr lang="en" dirty="0"/>
              <a:t>and changes of matter </a:t>
            </a:r>
            <a:r>
              <a:rPr lang="en" dirty="0" smtClean="0"/>
              <a:t>		and </a:t>
            </a:r>
            <a:r>
              <a:rPr lang="en" dirty="0"/>
              <a:t>their relation to energy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 rot="161729">
            <a:off x="575540" y="530982"/>
            <a:ext cx="7735503" cy="8115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 Black" panose="020B0A04020102020204" pitchFamily="34" charset="0"/>
              </a:rPr>
              <a:t>A. Branches </a:t>
            </a:r>
            <a:r>
              <a:rPr lang="en" dirty="0">
                <a:latin typeface="Arial Black" panose="020B0A04020102020204" pitchFamily="34" charset="0"/>
              </a:rPr>
              <a:t>of chemistry continued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22874" y="1160181"/>
            <a:ext cx="8040838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rtl="0"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" sz="2500" dirty="0" smtClean="0">
                <a:solidFill>
                  <a:schemeClr val="tx1"/>
                </a:solidFill>
              </a:rPr>
              <a:t>	</a:t>
            </a:r>
            <a:r>
              <a:rPr lang="en" sz="2400" dirty="0" smtClean="0">
                <a:solidFill>
                  <a:schemeClr val="tx1"/>
                </a:solidFill>
              </a:rPr>
              <a:t>4. </a:t>
            </a:r>
            <a:r>
              <a:rPr lang="en" sz="2400" i="1" dirty="0" smtClean="0">
                <a:solidFill>
                  <a:srgbClr val="CC0000"/>
                </a:solidFill>
              </a:rPr>
              <a:t>Analytical </a:t>
            </a:r>
            <a:r>
              <a:rPr lang="en" sz="2400" i="1" dirty="0">
                <a:solidFill>
                  <a:srgbClr val="CC0000"/>
                </a:solidFill>
              </a:rPr>
              <a:t>chemistry: </a:t>
            </a:r>
            <a:r>
              <a:rPr lang="en" sz="2400" dirty="0">
                <a:solidFill>
                  <a:srgbClr val="000000"/>
                </a:solidFill>
              </a:rPr>
              <a:t>the identification of the </a:t>
            </a:r>
            <a:r>
              <a:rPr lang="en" sz="2400" dirty="0" smtClean="0">
                <a:solidFill>
                  <a:srgbClr val="000000"/>
                </a:solidFill>
              </a:rPr>
              <a:t>			components </a:t>
            </a:r>
            <a:r>
              <a:rPr lang="en" sz="2400" dirty="0">
                <a:solidFill>
                  <a:srgbClr val="000000"/>
                </a:solidFill>
              </a:rPr>
              <a:t>and composition of materials</a:t>
            </a:r>
            <a:endParaRPr sz="2400" dirty="0">
              <a:solidFill>
                <a:srgbClr val="000000"/>
              </a:solidFill>
            </a:endParaRPr>
          </a:p>
          <a:p>
            <a:pPr marL="6985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r>
              <a:rPr lang="en" sz="2400" dirty="0" smtClean="0">
                <a:solidFill>
                  <a:schemeClr val="tx1"/>
                </a:solidFill>
              </a:rPr>
              <a:t>	5. </a:t>
            </a:r>
            <a:r>
              <a:rPr lang="en" sz="2400" i="1" dirty="0" smtClean="0">
                <a:solidFill>
                  <a:srgbClr val="CC0000"/>
                </a:solidFill>
              </a:rPr>
              <a:t>Biochemistry</a:t>
            </a:r>
            <a:r>
              <a:rPr lang="en" sz="2400" i="1" dirty="0">
                <a:solidFill>
                  <a:srgbClr val="CC0000"/>
                </a:solidFill>
              </a:rPr>
              <a:t>: </a:t>
            </a:r>
            <a:r>
              <a:rPr lang="en" sz="2400" dirty="0">
                <a:solidFill>
                  <a:srgbClr val="000000"/>
                </a:solidFill>
              </a:rPr>
              <a:t>the study of substances and </a:t>
            </a:r>
            <a:r>
              <a:rPr lang="en" sz="2400" dirty="0" smtClean="0">
                <a:solidFill>
                  <a:srgbClr val="000000"/>
                </a:solidFill>
              </a:rPr>
              <a:t>			processes </a:t>
            </a:r>
            <a:r>
              <a:rPr lang="en" sz="2400" dirty="0">
                <a:solidFill>
                  <a:srgbClr val="000000"/>
                </a:solidFill>
              </a:rPr>
              <a:t>occuring in living things</a:t>
            </a:r>
            <a:endParaRPr sz="2400" dirty="0">
              <a:solidFill>
                <a:srgbClr val="000000"/>
              </a:solidFill>
            </a:endParaRPr>
          </a:p>
          <a:p>
            <a:pPr marL="6985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r>
              <a:rPr lang="en" sz="2400" dirty="0" smtClean="0">
                <a:solidFill>
                  <a:schemeClr val="tx1"/>
                </a:solidFill>
              </a:rPr>
              <a:t>	6. </a:t>
            </a:r>
            <a:r>
              <a:rPr lang="en" sz="2400" i="1" dirty="0" smtClean="0">
                <a:solidFill>
                  <a:srgbClr val="CC0000"/>
                </a:solidFill>
              </a:rPr>
              <a:t>Theoretical </a:t>
            </a:r>
            <a:r>
              <a:rPr lang="en" sz="2400" i="1" dirty="0">
                <a:solidFill>
                  <a:srgbClr val="CC0000"/>
                </a:solidFill>
              </a:rPr>
              <a:t>chemistry:</a:t>
            </a:r>
            <a:r>
              <a:rPr lang="en" sz="2400" i="1" dirty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the use of mathematics </a:t>
            </a:r>
            <a:r>
              <a:rPr lang="en" sz="2400" dirty="0" smtClean="0">
                <a:solidFill>
                  <a:srgbClr val="000000"/>
                </a:solidFill>
              </a:rPr>
              <a:t>		and </a:t>
            </a:r>
            <a:r>
              <a:rPr lang="en" sz="2400" dirty="0">
                <a:solidFill>
                  <a:srgbClr val="000000"/>
                </a:solidFill>
              </a:rPr>
              <a:t>computers to understand the </a:t>
            </a:r>
            <a:r>
              <a:rPr lang="en" sz="2400" dirty="0" smtClean="0">
                <a:solidFill>
                  <a:srgbClr val="000000"/>
                </a:solidFill>
              </a:rPr>
              <a:t>			principles </a:t>
            </a:r>
            <a:r>
              <a:rPr lang="en" sz="2400" dirty="0">
                <a:solidFill>
                  <a:srgbClr val="000000"/>
                </a:solidFill>
              </a:rPr>
              <a:t>behind observed chemical </a:t>
            </a:r>
            <a:r>
              <a:rPr lang="en" sz="2400" dirty="0" smtClean="0">
                <a:solidFill>
                  <a:srgbClr val="000000"/>
                </a:solidFill>
              </a:rPr>
              <a:t>			behavior </a:t>
            </a:r>
            <a:r>
              <a:rPr lang="en" sz="2400" dirty="0">
                <a:solidFill>
                  <a:srgbClr val="000000"/>
                </a:solidFill>
              </a:rPr>
              <a:t>and to design and predict the </a:t>
            </a:r>
            <a:r>
              <a:rPr lang="en" sz="2400" dirty="0" smtClean="0">
                <a:solidFill>
                  <a:srgbClr val="000000"/>
                </a:solidFill>
              </a:rPr>
              <a:t>			properties </a:t>
            </a:r>
            <a:r>
              <a:rPr lang="en" sz="2400" dirty="0">
                <a:solidFill>
                  <a:srgbClr val="000000"/>
                </a:solidFill>
              </a:rPr>
              <a:t>of new compounds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2926814" y="1127641"/>
            <a:ext cx="3460500" cy="2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>
                <a:latin typeface="Arial Black" panose="020B0A04020102020204" pitchFamily="34" charset="0"/>
              </a:rPr>
              <a:t>A chemical is any substance that has a defined composition. </a:t>
            </a:r>
            <a:endParaRPr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902975" y="849950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CC0000"/>
                </a:solidFill>
              </a:rPr>
              <a:t>Basic Research: </a:t>
            </a:r>
            <a:r>
              <a:rPr lang="en" sz="2500" dirty="0"/>
              <a:t>carried out for the sake of increasing knowledge	</a:t>
            </a:r>
            <a:endParaRPr sz="2500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2"/>
          </p:nvPr>
        </p:nvSpPr>
        <p:spPr>
          <a:xfrm>
            <a:off x="3315993" y="849950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CC0000"/>
                </a:solidFill>
              </a:rPr>
              <a:t>Applied Research: </a:t>
            </a:r>
            <a:r>
              <a:rPr lang="en" sz="2500" dirty="0"/>
              <a:t>carried out to solve a particular problem </a:t>
            </a:r>
            <a:endParaRPr sz="2500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3"/>
          </p:nvPr>
        </p:nvSpPr>
        <p:spPr>
          <a:xfrm>
            <a:off x="5670185" y="849950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CC0000"/>
                </a:solidFill>
              </a:rPr>
              <a:t>Technological Development: </a:t>
            </a:r>
            <a:r>
              <a:rPr lang="en" sz="2500" dirty="0"/>
              <a:t>involves the production and use of products that improve our quality of life</a:t>
            </a: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  <p:bldP spid="123" grpId="0" build="p"/>
      <p:bldP spid="124" grpId="0" build="p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892</Words>
  <Application>Microsoft Office PowerPoint</Application>
  <PresentationFormat>On-screen Show (16:9)</PresentationFormat>
  <Paragraphs>184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 Black</vt:lpstr>
      <vt:lpstr>Arial</vt:lpstr>
      <vt:lpstr>Sniglet</vt:lpstr>
      <vt:lpstr>Bangers</vt:lpstr>
      <vt:lpstr>Jachimo template</vt:lpstr>
      <vt:lpstr>Chapter 1: Matter and Change</vt:lpstr>
      <vt:lpstr>Section 1</vt:lpstr>
      <vt:lpstr>Think for a Second</vt:lpstr>
      <vt:lpstr>Objectives of Section 1</vt:lpstr>
      <vt:lpstr>Chemistry</vt:lpstr>
      <vt:lpstr>A. Branches of Chemistry </vt:lpstr>
      <vt:lpstr>A. Branches of chemistry continued</vt:lpstr>
      <vt:lpstr>PowerPoint Presentation</vt:lpstr>
      <vt:lpstr>PowerPoint Presentation</vt:lpstr>
      <vt:lpstr>Test your knowledge</vt:lpstr>
      <vt:lpstr>Section 2</vt:lpstr>
      <vt:lpstr>Objectives for section 2</vt:lpstr>
      <vt:lpstr>Matter</vt:lpstr>
      <vt:lpstr>Building Blocks of Matter</vt:lpstr>
      <vt:lpstr>Properties of Matter</vt:lpstr>
      <vt:lpstr>Test your Knowledge</vt:lpstr>
      <vt:lpstr>Properties and Changes of Matter</vt:lpstr>
      <vt:lpstr>Properties and Changes to Matter</vt:lpstr>
      <vt:lpstr>F. Evidence a chemical change has occurred</vt:lpstr>
      <vt:lpstr>Chemical Reaction</vt:lpstr>
      <vt:lpstr>G. States of Matter</vt:lpstr>
      <vt:lpstr>PowerPoint Presentation</vt:lpstr>
      <vt:lpstr>Energy and Changes in Matter </vt:lpstr>
      <vt:lpstr>Classification of matter</vt:lpstr>
      <vt:lpstr>I. Separating Mixtures</vt:lpstr>
      <vt:lpstr>Pure Substance</vt:lpstr>
      <vt:lpstr>Section 3</vt:lpstr>
      <vt:lpstr>Objectives for Section 3</vt:lpstr>
      <vt:lpstr>Regions of the Periodic Table</vt:lpstr>
      <vt:lpstr>Periodic Table of Elements </vt:lpstr>
      <vt:lpstr>1. Metals</vt:lpstr>
      <vt:lpstr>2. Nonmetals</vt:lpstr>
      <vt:lpstr>3. Metalloids</vt:lpstr>
      <vt:lpstr>4. Noble Gases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Matter and Change</dc:title>
  <cp:lastModifiedBy>Rhonda Rogers</cp:lastModifiedBy>
  <cp:revision>27</cp:revision>
  <dcterms:modified xsi:type="dcterms:W3CDTF">2018-08-30T15:43:01Z</dcterms:modified>
</cp:coreProperties>
</file>