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42"/>
  </p:notesMasterIdLst>
  <p:sldIdLst>
    <p:sldId id="256" r:id="rId2"/>
    <p:sldId id="258" r:id="rId3"/>
    <p:sldId id="259" r:id="rId4"/>
    <p:sldId id="257" r:id="rId5"/>
    <p:sldId id="260" r:id="rId6"/>
    <p:sldId id="261" r:id="rId7"/>
    <p:sldId id="297" r:id="rId8"/>
    <p:sldId id="264" r:id="rId9"/>
    <p:sldId id="263"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 id="281" r:id="rId25"/>
    <p:sldId id="282" r:id="rId26"/>
    <p:sldId id="284" r:id="rId27"/>
    <p:sldId id="285" r:id="rId28"/>
    <p:sldId id="286" r:id="rId29"/>
    <p:sldId id="298" r:id="rId30"/>
    <p:sldId id="299"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8B110-8057-4ED2-8680-48A9BF84C92D}" type="datetimeFigureOut">
              <a:rPr lang="en-US" smtClean="0"/>
              <a:t>11/16/2018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ED71B1-4EAE-4601-9F48-3D8EC9517D2B}" type="slidenum">
              <a:rPr lang="en-US" smtClean="0"/>
              <a:t>‹#›</a:t>
            </a:fld>
            <a:endParaRPr lang="en-US"/>
          </a:p>
        </p:txBody>
      </p:sp>
    </p:spTree>
    <p:extLst>
      <p:ext uri="{BB962C8B-B14F-4D97-AF65-F5344CB8AC3E}">
        <p14:creationId xmlns:p14="http://schemas.microsoft.com/office/powerpoint/2010/main" val="2877875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5222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926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449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139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35793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64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453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218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327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800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2229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86B75A-687E-405C-8A0B-8D00578BA2C3}" type="datetimeFigureOut">
              <a:rPr lang="en-US" smtClean="0"/>
              <a:pPr/>
              <a:t>11/16/2018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453469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663" y="2166364"/>
            <a:ext cx="11722608" cy="1739347"/>
          </a:xfrm>
        </p:spPr>
        <p:txBody>
          <a:bodyPr>
            <a:normAutofit/>
          </a:bodyPr>
          <a:lstStyle/>
          <a:p>
            <a:r>
              <a:rPr lang="en-US" sz="6600" dirty="0" smtClean="0"/>
              <a:t>Electron Configurations</a:t>
            </a:r>
            <a:endParaRPr lang="en-US" sz="6600" dirty="0"/>
          </a:p>
        </p:txBody>
      </p:sp>
      <p:sp>
        <p:nvSpPr>
          <p:cNvPr id="3" name="Subtitle 2"/>
          <p:cNvSpPr>
            <a:spLocks noGrp="1"/>
          </p:cNvSpPr>
          <p:nvPr>
            <p:ph type="subTitle" idx="1"/>
          </p:nvPr>
        </p:nvSpPr>
        <p:spPr/>
        <p:txBody>
          <a:bodyPr>
            <a:noAutofit/>
          </a:bodyPr>
          <a:lstStyle/>
          <a:p>
            <a:r>
              <a:rPr lang="en-US" sz="2800" dirty="0" err="1" smtClean="0"/>
              <a:t>Ch</a:t>
            </a:r>
            <a:r>
              <a:rPr lang="en-US" sz="2800" dirty="0" smtClean="0"/>
              <a:t> 4. Section 3</a:t>
            </a:r>
            <a:endParaRPr lang="en-US" sz="2800" dirty="0"/>
          </a:p>
        </p:txBody>
      </p:sp>
    </p:spTree>
    <p:extLst>
      <p:ext uri="{BB962C8B-B14F-4D97-AF65-F5344CB8AC3E}">
        <p14:creationId xmlns:p14="http://schemas.microsoft.com/office/powerpoint/2010/main" val="3517326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15937"/>
            <a:ext cx="9784080" cy="1508760"/>
          </a:xfrm>
        </p:spPr>
        <p:txBody>
          <a:bodyPr/>
          <a:lstStyle/>
          <a:p>
            <a:r>
              <a:rPr lang="en-US" dirty="0" smtClean="0"/>
              <a:t>Pauli Exclusion Principle</a:t>
            </a:r>
            <a:endParaRPr lang="en-US" dirty="0"/>
          </a:p>
        </p:txBody>
      </p:sp>
      <p:sp>
        <p:nvSpPr>
          <p:cNvPr id="3" name="Content Placeholder 2"/>
          <p:cNvSpPr>
            <a:spLocks noGrp="1"/>
          </p:cNvSpPr>
          <p:nvPr>
            <p:ph idx="1"/>
          </p:nvPr>
        </p:nvSpPr>
        <p:spPr>
          <a:xfrm>
            <a:off x="1202919" y="1957090"/>
            <a:ext cx="8318312" cy="4206240"/>
          </a:xfrm>
        </p:spPr>
        <p:txBody>
          <a:bodyPr/>
          <a:lstStyle/>
          <a:p>
            <a:r>
              <a:rPr lang="en-US" sz="2800" dirty="0" smtClean="0"/>
              <a:t>No two electrons in the same atom can have the same set of four quantum numbers. </a:t>
            </a:r>
          </a:p>
          <a:p>
            <a:r>
              <a:rPr lang="en-US" sz="2800" dirty="0" smtClean="0"/>
              <a:t>The spin quantum number has two values either ± ½</a:t>
            </a:r>
          </a:p>
          <a:p>
            <a:pPr lvl="1"/>
            <a:r>
              <a:rPr lang="en-US" sz="2800" dirty="0" smtClean="0"/>
              <a:t>Whether it is positive or negative tells us the spin</a:t>
            </a:r>
          </a:p>
          <a:p>
            <a:pPr lvl="1"/>
            <a:r>
              <a:rPr lang="en-US" sz="2800" dirty="0" smtClean="0"/>
              <a:t>Tells us the more precise location of the electron</a:t>
            </a:r>
          </a:p>
          <a:p>
            <a:endParaRPr lang="en-US" dirty="0"/>
          </a:p>
        </p:txBody>
      </p:sp>
      <p:grpSp>
        <p:nvGrpSpPr>
          <p:cNvPr id="4" name="Group 3"/>
          <p:cNvGrpSpPr>
            <a:grpSpLocks/>
          </p:cNvGrpSpPr>
          <p:nvPr/>
        </p:nvGrpSpPr>
        <p:grpSpPr bwMode="auto">
          <a:xfrm>
            <a:off x="9676263" y="2183642"/>
            <a:ext cx="1610987" cy="1564351"/>
            <a:chOff x="5930900" y="4495985"/>
            <a:chExt cx="954088" cy="808038"/>
          </a:xfrm>
        </p:grpSpPr>
        <p:grpSp>
          <p:nvGrpSpPr>
            <p:cNvPr id="5" name="Group 2"/>
            <p:cNvGrpSpPr>
              <a:grpSpLocks/>
            </p:cNvGrpSpPr>
            <p:nvPr/>
          </p:nvGrpSpPr>
          <p:grpSpPr bwMode="auto">
            <a:xfrm>
              <a:off x="5930900" y="4495985"/>
              <a:ext cx="954088" cy="808038"/>
              <a:chOff x="5930900" y="5499100"/>
              <a:chExt cx="954088" cy="808038"/>
            </a:xfrm>
          </p:grpSpPr>
          <p:sp>
            <p:nvSpPr>
              <p:cNvPr id="7" name="Rectangle 7"/>
              <p:cNvSpPr>
                <a:spLocks noChangeArrowheads="1"/>
              </p:cNvSpPr>
              <p:nvPr/>
            </p:nvSpPr>
            <p:spPr bwMode="auto">
              <a:xfrm>
                <a:off x="5930900" y="5499100"/>
                <a:ext cx="954088" cy="808038"/>
              </a:xfrm>
              <a:prstGeom prst="rect">
                <a:avLst/>
              </a:prstGeom>
              <a:noFill/>
              <a:ln w="254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3200">
                  <a:solidFill>
                    <a:srgbClr val="FFFFFF"/>
                  </a:solidFill>
                </a:endParaRPr>
              </a:p>
            </p:txBody>
          </p:sp>
          <p:sp>
            <p:nvSpPr>
              <p:cNvPr id="8" name="Line 8"/>
              <p:cNvSpPr>
                <a:spLocks noChangeShapeType="1"/>
              </p:cNvSpPr>
              <p:nvPr/>
            </p:nvSpPr>
            <p:spPr bwMode="auto">
              <a:xfrm flipV="1">
                <a:off x="6238875" y="5621338"/>
                <a:ext cx="0" cy="590550"/>
              </a:xfrm>
              <a:prstGeom prst="line">
                <a:avLst/>
              </a:prstGeom>
              <a:noFill/>
              <a:ln w="254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 name="Line 9"/>
            <p:cNvSpPr>
              <a:spLocks noChangeShapeType="1"/>
            </p:cNvSpPr>
            <p:nvPr/>
          </p:nvSpPr>
          <p:spPr bwMode="auto">
            <a:xfrm>
              <a:off x="6542882" y="4618223"/>
              <a:ext cx="12700" cy="60325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TextBox 8"/>
          <p:cNvSpPr txBox="1"/>
          <p:nvPr/>
        </p:nvSpPr>
        <p:spPr>
          <a:xfrm>
            <a:off x="9700374" y="1768976"/>
            <a:ext cx="931711" cy="738664"/>
          </a:xfrm>
          <a:prstGeom prst="rect">
            <a:avLst/>
          </a:prstGeom>
          <a:noFill/>
        </p:spPr>
        <p:txBody>
          <a:bodyPr wrap="square" rtlCol="0">
            <a:spAutoFit/>
          </a:bodyPr>
          <a:lstStyle/>
          <a:p>
            <a:r>
              <a:rPr lang="en-US" sz="2400" dirty="0" smtClean="0"/>
              <a:t>+1/2</a:t>
            </a:r>
          </a:p>
          <a:p>
            <a:endParaRPr lang="en-US" dirty="0"/>
          </a:p>
        </p:txBody>
      </p:sp>
      <p:sp>
        <p:nvSpPr>
          <p:cNvPr id="10" name="TextBox 9"/>
          <p:cNvSpPr txBox="1"/>
          <p:nvPr/>
        </p:nvSpPr>
        <p:spPr>
          <a:xfrm>
            <a:off x="10383110" y="3690878"/>
            <a:ext cx="931711" cy="738664"/>
          </a:xfrm>
          <a:prstGeom prst="rect">
            <a:avLst/>
          </a:prstGeom>
          <a:noFill/>
        </p:spPr>
        <p:txBody>
          <a:bodyPr wrap="square" rtlCol="0">
            <a:spAutoFit/>
          </a:bodyPr>
          <a:lstStyle/>
          <a:p>
            <a:r>
              <a:rPr lang="en-US" sz="2400" dirty="0"/>
              <a:t>-</a:t>
            </a:r>
            <a:r>
              <a:rPr lang="en-US" sz="2400" dirty="0" smtClean="0"/>
              <a:t>1/2</a:t>
            </a:r>
          </a:p>
          <a:p>
            <a:endParaRPr lang="en-US" dirty="0"/>
          </a:p>
        </p:txBody>
      </p:sp>
    </p:spTree>
    <p:extLst>
      <p:ext uri="{BB962C8B-B14F-4D97-AF65-F5344CB8AC3E}">
        <p14:creationId xmlns:p14="http://schemas.microsoft.com/office/powerpoint/2010/main" val="28844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376" y="216032"/>
            <a:ext cx="9784080" cy="1508760"/>
          </a:xfrm>
        </p:spPr>
        <p:txBody>
          <a:bodyPr/>
          <a:lstStyle/>
          <a:p>
            <a:r>
              <a:rPr lang="en-US" dirty="0" smtClean="0"/>
              <a:t>Hund’s Rule</a:t>
            </a:r>
            <a:endParaRPr lang="en-US" dirty="0"/>
          </a:p>
        </p:txBody>
      </p:sp>
      <p:sp>
        <p:nvSpPr>
          <p:cNvPr id="3" name="Content Placeholder 2"/>
          <p:cNvSpPr>
            <a:spLocks noGrp="1"/>
          </p:cNvSpPr>
          <p:nvPr>
            <p:ph idx="1"/>
          </p:nvPr>
        </p:nvSpPr>
        <p:spPr>
          <a:xfrm>
            <a:off x="1393988" y="1970737"/>
            <a:ext cx="8978310" cy="4206240"/>
          </a:xfrm>
        </p:spPr>
        <p:txBody>
          <a:bodyPr>
            <a:normAutofit/>
          </a:bodyPr>
          <a:lstStyle/>
          <a:p>
            <a:r>
              <a:rPr lang="en-US" sz="2800" dirty="0" smtClean="0"/>
              <a:t>Orbitals of equal energy are each occupied by one electron before any orbitals is occupied by a second electron, and all electrons in singly occupied orbitals must have same spin. </a:t>
            </a:r>
          </a:p>
          <a:p>
            <a:r>
              <a:rPr lang="en-US" sz="2800" dirty="0" smtClean="0"/>
              <a:t>Now lets figure out the electron configuration for phosphorus</a:t>
            </a:r>
          </a:p>
          <a:p>
            <a:pPr lvl="1"/>
            <a:r>
              <a:rPr lang="en-US" sz="2600" dirty="0" smtClean="0"/>
              <a:t>It has 15 electrons that must be accounted for</a:t>
            </a:r>
            <a:endParaRPr lang="en-US" sz="2600" dirty="0"/>
          </a:p>
        </p:txBody>
      </p:sp>
      <p:sp>
        <p:nvSpPr>
          <p:cNvPr id="7" name="Rectangle 7"/>
          <p:cNvSpPr>
            <a:spLocks noChangeArrowheads="1"/>
          </p:cNvSpPr>
          <p:nvPr/>
        </p:nvSpPr>
        <p:spPr bwMode="auto">
          <a:xfrm>
            <a:off x="5554638" y="228585"/>
            <a:ext cx="1698155" cy="1417335"/>
          </a:xfrm>
          <a:prstGeom prst="rect">
            <a:avLst/>
          </a:prstGeom>
          <a:noFill/>
          <a:ln w="25400">
            <a:solidFill>
              <a:schemeClr val="bg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3200">
              <a:solidFill>
                <a:srgbClr val="FFFFFF"/>
              </a:solidFill>
            </a:endParaRPr>
          </a:p>
        </p:txBody>
      </p:sp>
      <p:sp>
        <p:nvSpPr>
          <p:cNvPr id="8" name="Line 8"/>
          <p:cNvSpPr>
            <a:spLocks noChangeShapeType="1"/>
          </p:cNvSpPr>
          <p:nvPr/>
        </p:nvSpPr>
        <p:spPr bwMode="auto">
          <a:xfrm flipV="1">
            <a:off x="6102794" y="442996"/>
            <a:ext cx="0" cy="1035851"/>
          </a:xfrm>
          <a:prstGeom prst="line">
            <a:avLst/>
          </a:prstGeom>
          <a:noFill/>
          <a:ln w="25400">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7"/>
          <p:cNvSpPr>
            <a:spLocks noChangeArrowheads="1"/>
          </p:cNvSpPr>
          <p:nvPr/>
        </p:nvSpPr>
        <p:spPr bwMode="auto">
          <a:xfrm>
            <a:off x="7328690" y="228585"/>
            <a:ext cx="1665185" cy="1417335"/>
          </a:xfrm>
          <a:prstGeom prst="rect">
            <a:avLst/>
          </a:prstGeom>
          <a:noFill/>
          <a:ln w="25400">
            <a:solidFill>
              <a:schemeClr val="bg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3200">
              <a:solidFill>
                <a:schemeClr val="bg2"/>
              </a:solidFill>
            </a:endParaRPr>
          </a:p>
        </p:txBody>
      </p:sp>
      <p:sp>
        <p:nvSpPr>
          <p:cNvPr id="13" name="Line 8"/>
          <p:cNvSpPr>
            <a:spLocks noChangeShapeType="1"/>
          </p:cNvSpPr>
          <p:nvPr/>
        </p:nvSpPr>
        <p:spPr bwMode="auto">
          <a:xfrm flipV="1">
            <a:off x="7866204" y="442996"/>
            <a:ext cx="0" cy="1035851"/>
          </a:xfrm>
          <a:prstGeom prst="line">
            <a:avLst/>
          </a:prstGeom>
          <a:noFill/>
          <a:ln w="25400">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solidFill>
            </a:endParaRPr>
          </a:p>
        </p:txBody>
      </p:sp>
      <p:sp>
        <p:nvSpPr>
          <p:cNvPr id="17" name="Rectangle 7"/>
          <p:cNvSpPr>
            <a:spLocks noChangeArrowheads="1"/>
          </p:cNvSpPr>
          <p:nvPr/>
        </p:nvSpPr>
        <p:spPr bwMode="auto">
          <a:xfrm>
            <a:off x="9121898" y="228585"/>
            <a:ext cx="1439839" cy="1417335"/>
          </a:xfrm>
          <a:prstGeom prst="rect">
            <a:avLst/>
          </a:prstGeom>
          <a:noFill/>
          <a:ln w="25400">
            <a:solidFill>
              <a:schemeClr val="bg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3200">
              <a:solidFill>
                <a:srgbClr val="FFFFFF"/>
              </a:solidFill>
            </a:endParaRPr>
          </a:p>
        </p:txBody>
      </p:sp>
      <p:sp>
        <p:nvSpPr>
          <p:cNvPr id="18" name="Line 8"/>
          <p:cNvSpPr>
            <a:spLocks noChangeShapeType="1"/>
          </p:cNvSpPr>
          <p:nvPr/>
        </p:nvSpPr>
        <p:spPr bwMode="auto">
          <a:xfrm flipV="1">
            <a:off x="9586671" y="442996"/>
            <a:ext cx="0" cy="1035851"/>
          </a:xfrm>
          <a:prstGeom prst="line">
            <a:avLst/>
          </a:prstGeom>
          <a:noFill/>
          <a:ln w="25400">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9"/>
          <p:cNvSpPr>
            <a:spLocks noChangeShapeType="1"/>
          </p:cNvSpPr>
          <p:nvPr/>
        </p:nvSpPr>
        <p:spPr bwMode="auto">
          <a:xfrm>
            <a:off x="10045456" y="442996"/>
            <a:ext cx="19166" cy="1058128"/>
          </a:xfrm>
          <a:prstGeom prst="line">
            <a:avLst/>
          </a:prstGeom>
          <a:noFill/>
          <a:ln w="28575">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9"/>
          <p:cNvSpPr>
            <a:spLocks noChangeShapeType="1"/>
          </p:cNvSpPr>
          <p:nvPr/>
        </p:nvSpPr>
        <p:spPr bwMode="auto">
          <a:xfrm>
            <a:off x="8410874" y="442996"/>
            <a:ext cx="19166" cy="1058128"/>
          </a:xfrm>
          <a:prstGeom prst="line">
            <a:avLst/>
          </a:prstGeom>
          <a:noFill/>
          <a:ln w="28575">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9"/>
          <p:cNvSpPr>
            <a:spLocks noChangeShapeType="1"/>
          </p:cNvSpPr>
          <p:nvPr/>
        </p:nvSpPr>
        <p:spPr bwMode="auto">
          <a:xfrm>
            <a:off x="6812409" y="442996"/>
            <a:ext cx="19166" cy="1058128"/>
          </a:xfrm>
          <a:prstGeom prst="line">
            <a:avLst/>
          </a:prstGeom>
          <a:noFill/>
          <a:ln w="28575">
            <a:solidFill>
              <a:schemeClr val="bg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Box 21"/>
          <p:cNvSpPr txBox="1"/>
          <p:nvPr/>
        </p:nvSpPr>
        <p:spPr>
          <a:xfrm>
            <a:off x="4782526" y="647246"/>
            <a:ext cx="922854" cy="646331"/>
          </a:xfrm>
          <a:prstGeom prst="rect">
            <a:avLst/>
          </a:prstGeom>
          <a:noFill/>
        </p:spPr>
        <p:txBody>
          <a:bodyPr wrap="square" rtlCol="0">
            <a:spAutoFit/>
          </a:bodyPr>
          <a:lstStyle/>
          <a:p>
            <a:r>
              <a:rPr lang="en-US" sz="3600" dirty="0" smtClean="0">
                <a:solidFill>
                  <a:schemeClr val="bg2"/>
                </a:solidFill>
              </a:rPr>
              <a:t>2p</a:t>
            </a:r>
            <a:endParaRPr lang="en-US" sz="3600" dirty="0">
              <a:solidFill>
                <a:schemeClr val="bg2"/>
              </a:solidFill>
            </a:endParaRPr>
          </a:p>
        </p:txBody>
      </p:sp>
    </p:spTree>
    <p:extLst>
      <p:ext uri="{BB962C8B-B14F-4D97-AF65-F5344CB8AC3E}">
        <p14:creationId xmlns:p14="http://schemas.microsoft.com/office/powerpoint/2010/main" val="1891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13" grpId="0" animBg="1"/>
      <p:bldP spid="18"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389733" y="318114"/>
            <a:ext cx="9180086" cy="63435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101"/>
          <p:cNvGrpSpPr>
            <a:grpSpLocks/>
          </p:cNvGrpSpPr>
          <p:nvPr/>
        </p:nvGrpSpPr>
        <p:grpSpPr bwMode="auto">
          <a:xfrm>
            <a:off x="1596788" y="423081"/>
            <a:ext cx="8173872" cy="6029369"/>
            <a:chOff x="248" y="288"/>
            <a:chExt cx="5176" cy="3744"/>
          </a:xfrm>
        </p:grpSpPr>
        <p:sp>
          <p:nvSpPr>
            <p:cNvPr id="5" name="Line 5"/>
            <p:cNvSpPr>
              <a:spLocks noChangeShapeType="1"/>
            </p:cNvSpPr>
            <p:nvPr/>
          </p:nvSpPr>
          <p:spPr bwMode="auto">
            <a:xfrm>
              <a:off x="689" y="288"/>
              <a:ext cx="12" cy="3744"/>
            </a:xfrm>
            <a:prstGeom prst="line">
              <a:avLst/>
            </a:prstGeom>
            <a:noFill/>
            <a:ln w="76200">
              <a:solidFill>
                <a:schemeClr val="tx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6"/>
            <p:cNvSpPr>
              <a:spLocks noChangeArrowheads="1"/>
            </p:cNvSpPr>
            <p:nvPr/>
          </p:nvSpPr>
          <p:spPr bwMode="auto">
            <a:xfrm rot="-5400000">
              <a:off x="-885" y="2081"/>
              <a:ext cx="2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600" dirty="0">
                  <a:solidFill>
                    <a:srgbClr val="FAFD00"/>
                  </a:solidFill>
                  <a:latin typeface="Times New Roman" panose="02020603050405020304" pitchFamily="18" charset="0"/>
                </a:rPr>
                <a:t>Increasing energy</a:t>
              </a:r>
            </a:p>
          </p:txBody>
        </p:sp>
        <p:sp>
          <p:nvSpPr>
            <p:cNvPr id="7" name="Rectangle 7"/>
            <p:cNvSpPr>
              <a:spLocks noChangeArrowheads="1"/>
            </p:cNvSpPr>
            <p:nvPr/>
          </p:nvSpPr>
          <p:spPr bwMode="auto">
            <a:xfrm>
              <a:off x="843" y="3605"/>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 name="Rectangle 8"/>
            <p:cNvSpPr>
              <a:spLocks noChangeArrowheads="1"/>
            </p:cNvSpPr>
            <p:nvPr/>
          </p:nvSpPr>
          <p:spPr bwMode="auto">
            <a:xfrm>
              <a:off x="843" y="2828"/>
              <a:ext cx="268"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 name="Rectangle 9"/>
            <p:cNvSpPr>
              <a:spLocks noChangeArrowheads="1"/>
            </p:cNvSpPr>
            <p:nvPr/>
          </p:nvSpPr>
          <p:spPr bwMode="auto">
            <a:xfrm>
              <a:off x="843" y="2266"/>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 name="Rectangle 10"/>
            <p:cNvSpPr>
              <a:spLocks noChangeArrowheads="1"/>
            </p:cNvSpPr>
            <p:nvPr/>
          </p:nvSpPr>
          <p:spPr bwMode="auto">
            <a:xfrm>
              <a:off x="843" y="1748"/>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1" name="Rectangle 11"/>
            <p:cNvSpPr>
              <a:spLocks noChangeArrowheads="1"/>
            </p:cNvSpPr>
            <p:nvPr/>
          </p:nvSpPr>
          <p:spPr bwMode="auto">
            <a:xfrm>
              <a:off x="843" y="1317"/>
              <a:ext cx="268"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2" name="Rectangle 12"/>
            <p:cNvSpPr>
              <a:spLocks noChangeArrowheads="1"/>
            </p:cNvSpPr>
            <p:nvPr/>
          </p:nvSpPr>
          <p:spPr bwMode="auto">
            <a:xfrm>
              <a:off x="853" y="623"/>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3" name="Rectangle 13"/>
            <p:cNvSpPr>
              <a:spLocks noChangeArrowheads="1"/>
            </p:cNvSpPr>
            <p:nvPr/>
          </p:nvSpPr>
          <p:spPr bwMode="auto">
            <a:xfrm>
              <a:off x="843" y="1009"/>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14" name="Group 17"/>
            <p:cNvGrpSpPr>
              <a:grpSpLocks/>
            </p:cNvGrpSpPr>
            <p:nvPr/>
          </p:nvGrpSpPr>
          <p:grpSpPr bwMode="auto">
            <a:xfrm>
              <a:off x="1416" y="2048"/>
              <a:ext cx="668" cy="250"/>
              <a:chOff x="1416" y="2048"/>
              <a:chExt cx="668" cy="250"/>
            </a:xfrm>
          </p:grpSpPr>
          <p:sp>
            <p:nvSpPr>
              <p:cNvPr id="98" name="Rectangle 14"/>
              <p:cNvSpPr>
                <a:spLocks noChangeArrowheads="1"/>
              </p:cNvSpPr>
              <p:nvPr/>
            </p:nvSpPr>
            <p:spPr bwMode="auto">
              <a:xfrm>
                <a:off x="1416"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9" name="Rectangle 15"/>
              <p:cNvSpPr>
                <a:spLocks noChangeArrowheads="1"/>
              </p:cNvSpPr>
              <p:nvPr/>
            </p:nvSpPr>
            <p:spPr bwMode="auto">
              <a:xfrm>
                <a:off x="1643"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0" name="Rectangle 16"/>
              <p:cNvSpPr>
                <a:spLocks noChangeArrowheads="1"/>
              </p:cNvSpPr>
              <p:nvPr/>
            </p:nvSpPr>
            <p:spPr bwMode="auto">
              <a:xfrm>
                <a:off x="1868" y="2048"/>
                <a:ext cx="216"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15" name="Rectangle 18"/>
            <p:cNvSpPr>
              <a:spLocks noChangeArrowheads="1"/>
            </p:cNvSpPr>
            <p:nvPr/>
          </p:nvSpPr>
          <p:spPr bwMode="auto">
            <a:xfrm>
              <a:off x="1146" y="3574"/>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1s</a:t>
              </a:r>
            </a:p>
          </p:txBody>
        </p:sp>
        <p:sp>
          <p:nvSpPr>
            <p:cNvPr id="16" name="Rectangle 19"/>
            <p:cNvSpPr>
              <a:spLocks noChangeArrowheads="1"/>
            </p:cNvSpPr>
            <p:nvPr/>
          </p:nvSpPr>
          <p:spPr bwMode="auto">
            <a:xfrm>
              <a:off x="1119" y="2805"/>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2s</a:t>
              </a:r>
            </a:p>
          </p:txBody>
        </p:sp>
        <p:sp>
          <p:nvSpPr>
            <p:cNvPr id="17" name="Rectangle 20"/>
            <p:cNvSpPr>
              <a:spLocks noChangeArrowheads="1"/>
            </p:cNvSpPr>
            <p:nvPr/>
          </p:nvSpPr>
          <p:spPr bwMode="auto">
            <a:xfrm>
              <a:off x="1109" y="223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3s</a:t>
              </a:r>
            </a:p>
          </p:txBody>
        </p:sp>
        <p:sp>
          <p:nvSpPr>
            <p:cNvPr id="18" name="Rectangle 21"/>
            <p:cNvSpPr>
              <a:spLocks noChangeArrowheads="1"/>
            </p:cNvSpPr>
            <p:nvPr/>
          </p:nvSpPr>
          <p:spPr bwMode="auto">
            <a:xfrm>
              <a:off x="1100" y="1717"/>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4s</a:t>
              </a:r>
            </a:p>
          </p:txBody>
        </p:sp>
        <p:sp>
          <p:nvSpPr>
            <p:cNvPr id="19" name="Rectangle 22"/>
            <p:cNvSpPr>
              <a:spLocks noChangeArrowheads="1"/>
            </p:cNvSpPr>
            <p:nvPr/>
          </p:nvSpPr>
          <p:spPr bwMode="auto">
            <a:xfrm>
              <a:off x="1109" y="128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5s</a:t>
              </a:r>
            </a:p>
          </p:txBody>
        </p:sp>
        <p:sp>
          <p:nvSpPr>
            <p:cNvPr id="20" name="Rectangle 23"/>
            <p:cNvSpPr>
              <a:spLocks noChangeArrowheads="1"/>
            </p:cNvSpPr>
            <p:nvPr/>
          </p:nvSpPr>
          <p:spPr bwMode="auto">
            <a:xfrm>
              <a:off x="1110" y="95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dirty="0">
                  <a:solidFill>
                    <a:srgbClr val="FAFD00"/>
                  </a:solidFill>
                  <a:latin typeface="Times New Roman" panose="02020603050405020304" pitchFamily="18" charset="0"/>
                </a:rPr>
                <a:t>6s</a:t>
              </a:r>
            </a:p>
          </p:txBody>
        </p:sp>
        <p:sp>
          <p:nvSpPr>
            <p:cNvPr id="21" name="Rectangle 24"/>
            <p:cNvSpPr>
              <a:spLocks noChangeArrowheads="1"/>
            </p:cNvSpPr>
            <p:nvPr/>
          </p:nvSpPr>
          <p:spPr bwMode="auto">
            <a:xfrm>
              <a:off x="1099" y="586"/>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7s</a:t>
              </a:r>
            </a:p>
          </p:txBody>
        </p:sp>
        <p:grpSp>
          <p:nvGrpSpPr>
            <p:cNvPr id="22" name="Group 28"/>
            <p:cNvGrpSpPr>
              <a:grpSpLocks/>
            </p:cNvGrpSpPr>
            <p:nvPr/>
          </p:nvGrpSpPr>
          <p:grpSpPr bwMode="auto">
            <a:xfrm>
              <a:off x="1416" y="2589"/>
              <a:ext cx="678" cy="251"/>
              <a:chOff x="1416" y="2589"/>
              <a:chExt cx="678" cy="251"/>
            </a:xfrm>
          </p:grpSpPr>
          <p:sp>
            <p:nvSpPr>
              <p:cNvPr id="95" name="Rectangle 25"/>
              <p:cNvSpPr>
                <a:spLocks noChangeArrowheads="1"/>
              </p:cNvSpPr>
              <p:nvPr/>
            </p:nvSpPr>
            <p:spPr bwMode="auto">
              <a:xfrm>
                <a:off x="1416"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6" name="Rectangle 26"/>
              <p:cNvSpPr>
                <a:spLocks noChangeArrowheads="1"/>
              </p:cNvSpPr>
              <p:nvPr/>
            </p:nvSpPr>
            <p:spPr bwMode="auto">
              <a:xfrm>
                <a:off x="1643" y="2589"/>
                <a:ext cx="217"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7" name="Rectangle 27"/>
              <p:cNvSpPr>
                <a:spLocks noChangeArrowheads="1"/>
              </p:cNvSpPr>
              <p:nvPr/>
            </p:nvSpPr>
            <p:spPr bwMode="auto">
              <a:xfrm>
                <a:off x="1878"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3" name="Group 32"/>
            <p:cNvGrpSpPr>
              <a:grpSpLocks/>
            </p:cNvGrpSpPr>
            <p:nvPr/>
          </p:nvGrpSpPr>
          <p:grpSpPr bwMode="auto">
            <a:xfrm>
              <a:off x="1416" y="1493"/>
              <a:ext cx="668" cy="250"/>
              <a:chOff x="1416" y="1493"/>
              <a:chExt cx="668" cy="250"/>
            </a:xfrm>
          </p:grpSpPr>
          <p:sp>
            <p:nvSpPr>
              <p:cNvPr id="92" name="Rectangle 29"/>
              <p:cNvSpPr>
                <a:spLocks noChangeArrowheads="1"/>
              </p:cNvSpPr>
              <p:nvPr/>
            </p:nvSpPr>
            <p:spPr bwMode="auto">
              <a:xfrm>
                <a:off x="1416" y="1493"/>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3" name="Rectangle 30"/>
              <p:cNvSpPr>
                <a:spLocks noChangeArrowheads="1"/>
              </p:cNvSpPr>
              <p:nvPr/>
            </p:nvSpPr>
            <p:spPr bwMode="auto">
              <a:xfrm>
                <a:off x="1640"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4" name="Rectangle 31"/>
              <p:cNvSpPr>
                <a:spLocks noChangeArrowheads="1"/>
              </p:cNvSpPr>
              <p:nvPr/>
            </p:nvSpPr>
            <p:spPr bwMode="auto">
              <a:xfrm>
                <a:off x="1871"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4" name="Group 36"/>
            <p:cNvGrpSpPr>
              <a:grpSpLocks/>
            </p:cNvGrpSpPr>
            <p:nvPr/>
          </p:nvGrpSpPr>
          <p:grpSpPr bwMode="auto">
            <a:xfrm>
              <a:off x="1416" y="1104"/>
              <a:ext cx="668" cy="250"/>
              <a:chOff x="1416" y="1104"/>
              <a:chExt cx="668" cy="250"/>
            </a:xfrm>
          </p:grpSpPr>
          <p:sp>
            <p:nvSpPr>
              <p:cNvPr id="89" name="Rectangle 33"/>
              <p:cNvSpPr>
                <a:spLocks noChangeArrowheads="1"/>
              </p:cNvSpPr>
              <p:nvPr/>
            </p:nvSpPr>
            <p:spPr bwMode="auto">
              <a:xfrm>
                <a:off x="1416" y="1104"/>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0" name="Rectangle 34"/>
              <p:cNvSpPr>
                <a:spLocks noChangeArrowheads="1"/>
              </p:cNvSpPr>
              <p:nvPr/>
            </p:nvSpPr>
            <p:spPr bwMode="auto">
              <a:xfrm>
                <a:off x="1640"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1" name="Rectangle 35"/>
              <p:cNvSpPr>
                <a:spLocks noChangeArrowheads="1"/>
              </p:cNvSpPr>
              <p:nvPr/>
            </p:nvSpPr>
            <p:spPr bwMode="auto">
              <a:xfrm>
                <a:off x="1871"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5" name="Group 40"/>
            <p:cNvGrpSpPr>
              <a:grpSpLocks/>
            </p:cNvGrpSpPr>
            <p:nvPr/>
          </p:nvGrpSpPr>
          <p:grpSpPr bwMode="auto">
            <a:xfrm>
              <a:off x="1416" y="722"/>
              <a:ext cx="688" cy="252"/>
              <a:chOff x="1416" y="722"/>
              <a:chExt cx="688" cy="252"/>
            </a:xfrm>
          </p:grpSpPr>
          <p:sp>
            <p:nvSpPr>
              <p:cNvPr id="86" name="Rectangle 37"/>
              <p:cNvSpPr>
                <a:spLocks noChangeArrowheads="1"/>
              </p:cNvSpPr>
              <p:nvPr/>
            </p:nvSpPr>
            <p:spPr bwMode="auto">
              <a:xfrm>
                <a:off x="1416"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7" name="Rectangle 38"/>
              <p:cNvSpPr>
                <a:spLocks noChangeArrowheads="1"/>
              </p:cNvSpPr>
              <p:nvPr/>
            </p:nvSpPr>
            <p:spPr bwMode="auto">
              <a:xfrm>
                <a:off x="1647"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8" name="Rectangle 39"/>
              <p:cNvSpPr>
                <a:spLocks noChangeArrowheads="1"/>
              </p:cNvSpPr>
              <p:nvPr/>
            </p:nvSpPr>
            <p:spPr bwMode="auto">
              <a:xfrm>
                <a:off x="1885"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26" name="Rectangle 41"/>
            <p:cNvSpPr>
              <a:spLocks noChangeArrowheads="1"/>
            </p:cNvSpPr>
            <p:nvPr/>
          </p:nvSpPr>
          <p:spPr bwMode="auto">
            <a:xfrm>
              <a:off x="2051" y="2545"/>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2p</a:t>
              </a:r>
            </a:p>
          </p:txBody>
        </p:sp>
        <p:sp>
          <p:nvSpPr>
            <p:cNvPr id="27" name="Rectangle 42"/>
            <p:cNvSpPr>
              <a:spLocks noChangeArrowheads="1"/>
            </p:cNvSpPr>
            <p:nvPr/>
          </p:nvSpPr>
          <p:spPr bwMode="auto">
            <a:xfrm>
              <a:off x="2051" y="198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3p</a:t>
              </a:r>
            </a:p>
          </p:txBody>
        </p:sp>
        <p:sp>
          <p:nvSpPr>
            <p:cNvPr id="28" name="Rectangle 43"/>
            <p:cNvSpPr>
              <a:spLocks noChangeArrowheads="1"/>
            </p:cNvSpPr>
            <p:nvPr/>
          </p:nvSpPr>
          <p:spPr bwMode="auto">
            <a:xfrm>
              <a:off x="2051" y="144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4p</a:t>
              </a:r>
            </a:p>
          </p:txBody>
        </p:sp>
        <p:sp>
          <p:nvSpPr>
            <p:cNvPr id="29" name="Rectangle 44"/>
            <p:cNvSpPr>
              <a:spLocks noChangeArrowheads="1"/>
            </p:cNvSpPr>
            <p:nvPr/>
          </p:nvSpPr>
          <p:spPr bwMode="auto">
            <a:xfrm>
              <a:off x="2051" y="105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5p</a:t>
              </a:r>
            </a:p>
          </p:txBody>
        </p:sp>
        <p:sp>
          <p:nvSpPr>
            <p:cNvPr id="30" name="Rectangle 45"/>
            <p:cNvSpPr>
              <a:spLocks noChangeArrowheads="1"/>
            </p:cNvSpPr>
            <p:nvPr/>
          </p:nvSpPr>
          <p:spPr bwMode="auto">
            <a:xfrm>
              <a:off x="2051" y="66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6p</a:t>
              </a:r>
            </a:p>
          </p:txBody>
        </p:sp>
        <p:grpSp>
          <p:nvGrpSpPr>
            <p:cNvPr id="31" name="Group 52"/>
            <p:cNvGrpSpPr>
              <a:grpSpLocks/>
            </p:cNvGrpSpPr>
            <p:nvPr/>
          </p:nvGrpSpPr>
          <p:grpSpPr bwMode="auto">
            <a:xfrm>
              <a:off x="2422" y="1688"/>
              <a:ext cx="1051" cy="250"/>
              <a:chOff x="2422" y="1688"/>
              <a:chExt cx="1051" cy="250"/>
            </a:xfrm>
          </p:grpSpPr>
          <p:sp>
            <p:nvSpPr>
              <p:cNvPr id="80" name="Rectangle 46"/>
              <p:cNvSpPr>
                <a:spLocks noChangeArrowheads="1"/>
              </p:cNvSpPr>
              <p:nvPr/>
            </p:nvSpPr>
            <p:spPr bwMode="auto">
              <a:xfrm>
                <a:off x="3269"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1" name="Rectangle 47"/>
              <p:cNvSpPr>
                <a:spLocks noChangeArrowheads="1"/>
              </p:cNvSpPr>
              <p:nvPr/>
            </p:nvSpPr>
            <p:spPr bwMode="auto">
              <a:xfrm>
                <a:off x="3064"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82" name="Group 51"/>
              <p:cNvGrpSpPr>
                <a:grpSpLocks/>
              </p:cNvGrpSpPr>
              <p:nvPr/>
            </p:nvGrpSpPr>
            <p:grpSpPr bwMode="auto">
              <a:xfrm>
                <a:off x="2422" y="1688"/>
                <a:ext cx="637" cy="250"/>
                <a:chOff x="2422" y="1688"/>
                <a:chExt cx="637" cy="250"/>
              </a:xfrm>
            </p:grpSpPr>
            <p:sp>
              <p:nvSpPr>
                <p:cNvPr id="83" name="Rectangle 48"/>
                <p:cNvSpPr>
                  <a:spLocks noChangeArrowheads="1"/>
                </p:cNvSpPr>
                <p:nvPr/>
              </p:nvSpPr>
              <p:spPr bwMode="auto">
                <a:xfrm>
                  <a:off x="2422"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4" name="Rectangle 49"/>
                <p:cNvSpPr>
                  <a:spLocks noChangeArrowheads="1"/>
                </p:cNvSpPr>
                <p:nvPr/>
              </p:nvSpPr>
              <p:spPr bwMode="auto">
                <a:xfrm>
                  <a:off x="2636" y="1688"/>
                  <a:ext cx="20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5" name="Rectangle 50"/>
                <p:cNvSpPr>
                  <a:spLocks noChangeArrowheads="1"/>
                </p:cNvSpPr>
                <p:nvPr/>
              </p:nvSpPr>
              <p:spPr bwMode="auto">
                <a:xfrm>
                  <a:off x="2857" y="1688"/>
                  <a:ext cx="20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32" name="Rectangle 53"/>
            <p:cNvSpPr>
              <a:spLocks noChangeArrowheads="1"/>
            </p:cNvSpPr>
            <p:nvPr/>
          </p:nvSpPr>
          <p:spPr bwMode="auto">
            <a:xfrm>
              <a:off x="3449" y="163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3d</a:t>
              </a:r>
            </a:p>
          </p:txBody>
        </p:sp>
        <p:sp>
          <p:nvSpPr>
            <p:cNvPr id="33" name="Rectangle 54"/>
            <p:cNvSpPr>
              <a:spLocks noChangeArrowheads="1"/>
            </p:cNvSpPr>
            <p:nvPr/>
          </p:nvSpPr>
          <p:spPr bwMode="auto">
            <a:xfrm>
              <a:off x="3449" y="114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4d</a:t>
              </a:r>
            </a:p>
          </p:txBody>
        </p:sp>
        <p:sp>
          <p:nvSpPr>
            <p:cNvPr id="34" name="Rectangle 55"/>
            <p:cNvSpPr>
              <a:spLocks noChangeArrowheads="1"/>
            </p:cNvSpPr>
            <p:nvPr/>
          </p:nvSpPr>
          <p:spPr bwMode="auto">
            <a:xfrm>
              <a:off x="3449" y="758"/>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5d</a:t>
              </a:r>
            </a:p>
          </p:txBody>
        </p:sp>
        <p:grpSp>
          <p:nvGrpSpPr>
            <p:cNvPr id="35" name="Group 62"/>
            <p:cNvGrpSpPr>
              <a:grpSpLocks/>
            </p:cNvGrpSpPr>
            <p:nvPr/>
          </p:nvGrpSpPr>
          <p:grpSpPr bwMode="auto">
            <a:xfrm>
              <a:off x="2434" y="1160"/>
              <a:ext cx="1051" cy="251"/>
              <a:chOff x="2434" y="1160"/>
              <a:chExt cx="1051" cy="251"/>
            </a:xfrm>
          </p:grpSpPr>
          <p:sp>
            <p:nvSpPr>
              <p:cNvPr id="74" name="Rectangle 56"/>
              <p:cNvSpPr>
                <a:spLocks noChangeArrowheads="1"/>
              </p:cNvSpPr>
              <p:nvPr/>
            </p:nvSpPr>
            <p:spPr bwMode="auto">
              <a:xfrm>
                <a:off x="3281"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5" name="Rectangle 57"/>
              <p:cNvSpPr>
                <a:spLocks noChangeArrowheads="1"/>
              </p:cNvSpPr>
              <p:nvPr/>
            </p:nvSpPr>
            <p:spPr bwMode="auto">
              <a:xfrm>
                <a:off x="3076"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6" name="Group 61"/>
              <p:cNvGrpSpPr>
                <a:grpSpLocks/>
              </p:cNvGrpSpPr>
              <p:nvPr/>
            </p:nvGrpSpPr>
            <p:grpSpPr bwMode="auto">
              <a:xfrm>
                <a:off x="2434" y="1160"/>
                <a:ext cx="638" cy="251"/>
                <a:chOff x="2434" y="1160"/>
                <a:chExt cx="638" cy="251"/>
              </a:xfrm>
            </p:grpSpPr>
            <p:sp>
              <p:nvSpPr>
                <p:cNvPr id="77" name="Rectangle 58"/>
                <p:cNvSpPr>
                  <a:spLocks noChangeArrowheads="1"/>
                </p:cNvSpPr>
                <p:nvPr/>
              </p:nvSpPr>
              <p:spPr bwMode="auto">
                <a:xfrm>
                  <a:off x="2434"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8" name="Rectangle 59"/>
                <p:cNvSpPr>
                  <a:spLocks noChangeArrowheads="1"/>
                </p:cNvSpPr>
                <p:nvPr/>
              </p:nvSpPr>
              <p:spPr bwMode="auto">
                <a:xfrm>
                  <a:off x="2648" y="116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9" name="Rectangle 60"/>
                <p:cNvSpPr>
                  <a:spLocks noChangeArrowheads="1"/>
                </p:cNvSpPr>
                <p:nvPr/>
              </p:nvSpPr>
              <p:spPr bwMode="auto">
                <a:xfrm>
                  <a:off x="2870" y="116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6" name="Group 69"/>
            <p:cNvGrpSpPr>
              <a:grpSpLocks/>
            </p:cNvGrpSpPr>
            <p:nvPr/>
          </p:nvGrpSpPr>
          <p:grpSpPr bwMode="auto">
            <a:xfrm>
              <a:off x="2434" y="816"/>
              <a:ext cx="1051" cy="251"/>
              <a:chOff x="2434" y="816"/>
              <a:chExt cx="1051" cy="251"/>
            </a:xfrm>
          </p:grpSpPr>
          <p:sp>
            <p:nvSpPr>
              <p:cNvPr id="68" name="Rectangle 63"/>
              <p:cNvSpPr>
                <a:spLocks noChangeArrowheads="1"/>
              </p:cNvSpPr>
              <p:nvPr/>
            </p:nvSpPr>
            <p:spPr bwMode="auto">
              <a:xfrm>
                <a:off x="3281"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9" name="Rectangle 64"/>
              <p:cNvSpPr>
                <a:spLocks noChangeArrowheads="1"/>
              </p:cNvSpPr>
              <p:nvPr/>
            </p:nvSpPr>
            <p:spPr bwMode="auto">
              <a:xfrm>
                <a:off x="3076"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0" name="Group 68"/>
              <p:cNvGrpSpPr>
                <a:grpSpLocks/>
              </p:cNvGrpSpPr>
              <p:nvPr/>
            </p:nvGrpSpPr>
            <p:grpSpPr bwMode="auto">
              <a:xfrm>
                <a:off x="2434" y="816"/>
                <a:ext cx="638" cy="251"/>
                <a:chOff x="2434" y="816"/>
                <a:chExt cx="638" cy="251"/>
              </a:xfrm>
            </p:grpSpPr>
            <p:sp>
              <p:nvSpPr>
                <p:cNvPr id="71" name="Rectangle 65"/>
                <p:cNvSpPr>
                  <a:spLocks noChangeArrowheads="1"/>
                </p:cNvSpPr>
                <p:nvPr/>
              </p:nvSpPr>
              <p:spPr bwMode="auto">
                <a:xfrm>
                  <a:off x="2434"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2" name="Rectangle 66"/>
                <p:cNvSpPr>
                  <a:spLocks noChangeArrowheads="1"/>
                </p:cNvSpPr>
                <p:nvPr/>
              </p:nvSpPr>
              <p:spPr bwMode="auto">
                <a:xfrm>
                  <a:off x="2648" y="816"/>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3" name="Rectangle 67"/>
                <p:cNvSpPr>
                  <a:spLocks noChangeArrowheads="1"/>
                </p:cNvSpPr>
                <p:nvPr/>
              </p:nvSpPr>
              <p:spPr bwMode="auto">
                <a:xfrm>
                  <a:off x="2870" y="816"/>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7" name="Group 77"/>
            <p:cNvGrpSpPr>
              <a:grpSpLocks/>
            </p:cNvGrpSpPr>
            <p:nvPr/>
          </p:nvGrpSpPr>
          <p:grpSpPr bwMode="auto">
            <a:xfrm>
              <a:off x="3788" y="1005"/>
              <a:ext cx="1273" cy="251"/>
              <a:chOff x="3788" y="1005"/>
              <a:chExt cx="1273" cy="251"/>
            </a:xfrm>
          </p:grpSpPr>
          <p:sp>
            <p:nvSpPr>
              <p:cNvPr id="61" name="Rectangle 70"/>
              <p:cNvSpPr>
                <a:spLocks noChangeArrowheads="1"/>
              </p:cNvSpPr>
              <p:nvPr/>
            </p:nvSpPr>
            <p:spPr bwMode="auto">
              <a:xfrm>
                <a:off x="4523"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2" name="Rectangle 71"/>
              <p:cNvSpPr>
                <a:spLocks noChangeArrowheads="1"/>
              </p:cNvSpPr>
              <p:nvPr/>
            </p:nvSpPr>
            <p:spPr bwMode="auto">
              <a:xfrm>
                <a:off x="434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3" name="Rectangle 72"/>
              <p:cNvSpPr>
                <a:spLocks noChangeArrowheads="1"/>
              </p:cNvSpPr>
              <p:nvPr/>
            </p:nvSpPr>
            <p:spPr bwMode="auto">
              <a:xfrm>
                <a:off x="3788"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4" name="Rectangle 73"/>
              <p:cNvSpPr>
                <a:spLocks noChangeArrowheads="1"/>
              </p:cNvSpPr>
              <p:nvPr/>
            </p:nvSpPr>
            <p:spPr bwMode="auto">
              <a:xfrm>
                <a:off x="3974" y="1005"/>
                <a:ext cx="17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5" name="Rectangle 74"/>
              <p:cNvSpPr>
                <a:spLocks noChangeArrowheads="1"/>
              </p:cNvSpPr>
              <p:nvPr/>
            </p:nvSpPr>
            <p:spPr bwMode="auto">
              <a:xfrm>
                <a:off x="416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6" name="Rectangle 75"/>
              <p:cNvSpPr>
                <a:spLocks noChangeArrowheads="1"/>
              </p:cNvSpPr>
              <p:nvPr/>
            </p:nvSpPr>
            <p:spPr bwMode="auto">
              <a:xfrm>
                <a:off x="4709"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7" name="Rectangle 76"/>
              <p:cNvSpPr>
                <a:spLocks noChangeArrowheads="1"/>
              </p:cNvSpPr>
              <p:nvPr/>
            </p:nvSpPr>
            <p:spPr bwMode="auto">
              <a:xfrm>
                <a:off x="4886"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8" name="Group 85"/>
            <p:cNvGrpSpPr>
              <a:grpSpLocks/>
            </p:cNvGrpSpPr>
            <p:nvPr/>
          </p:nvGrpSpPr>
          <p:grpSpPr bwMode="auto">
            <a:xfrm>
              <a:off x="3777" y="589"/>
              <a:ext cx="1274" cy="252"/>
              <a:chOff x="3777" y="589"/>
              <a:chExt cx="1274" cy="252"/>
            </a:xfrm>
          </p:grpSpPr>
          <p:sp>
            <p:nvSpPr>
              <p:cNvPr id="54" name="Rectangle 78"/>
              <p:cNvSpPr>
                <a:spLocks noChangeArrowheads="1"/>
              </p:cNvSpPr>
              <p:nvPr/>
            </p:nvSpPr>
            <p:spPr bwMode="auto">
              <a:xfrm>
                <a:off x="451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5" name="Rectangle 79"/>
              <p:cNvSpPr>
                <a:spLocks noChangeArrowheads="1"/>
              </p:cNvSpPr>
              <p:nvPr/>
            </p:nvSpPr>
            <p:spPr bwMode="auto">
              <a:xfrm>
                <a:off x="4334"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6" name="Rectangle 80"/>
              <p:cNvSpPr>
                <a:spLocks noChangeArrowheads="1"/>
              </p:cNvSpPr>
              <p:nvPr/>
            </p:nvSpPr>
            <p:spPr bwMode="auto">
              <a:xfrm>
                <a:off x="3777" y="589"/>
                <a:ext cx="175"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7" name="Rectangle 81"/>
              <p:cNvSpPr>
                <a:spLocks noChangeArrowheads="1"/>
              </p:cNvSpPr>
              <p:nvPr/>
            </p:nvSpPr>
            <p:spPr bwMode="auto">
              <a:xfrm>
                <a:off x="396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8" name="Rectangle 82"/>
              <p:cNvSpPr>
                <a:spLocks noChangeArrowheads="1"/>
              </p:cNvSpPr>
              <p:nvPr/>
            </p:nvSpPr>
            <p:spPr bwMode="auto">
              <a:xfrm>
                <a:off x="4155"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9" name="Rectangle 83"/>
              <p:cNvSpPr>
                <a:spLocks noChangeArrowheads="1"/>
              </p:cNvSpPr>
              <p:nvPr/>
            </p:nvSpPr>
            <p:spPr bwMode="auto">
              <a:xfrm>
                <a:off x="4699"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0" name="Rectangle 84"/>
              <p:cNvSpPr>
                <a:spLocks noChangeArrowheads="1"/>
              </p:cNvSpPr>
              <p:nvPr/>
            </p:nvSpPr>
            <p:spPr bwMode="auto">
              <a:xfrm>
                <a:off x="4875"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9" name="Group 89"/>
            <p:cNvGrpSpPr>
              <a:grpSpLocks/>
            </p:cNvGrpSpPr>
            <p:nvPr/>
          </p:nvGrpSpPr>
          <p:grpSpPr bwMode="auto">
            <a:xfrm>
              <a:off x="1418" y="356"/>
              <a:ext cx="689" cy="251"/>
              <a:chOff x="1418" y="356"/>
              <a:chExt cx="689" cy="251"/>
            </a:xfrm>
          </p:grpSpPr>
          <p:sp>
            <p:nvSpPr>
              <p:cNvPr id="51" name="Rectangle 86"/>
              <p:cNvSpPr>
                <a:spLocks noChangeArrowheads="1"/>
              </p:cNvSpPr>
              <p:nvPr/>
            </p:nvSpPr>
            <p:spPr bwMode="auto">
              <a:xfrm>
                <a:off x="1418" y="356"/>
                <a:ext cx="220"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2" name="Rectangle 87"/>
              <p:cNvSpPr>
                <a:spLocks noChangeArrowheads="1"/>
              </p:cNvSpPr>
              <p:nvPr/>
            </p:nvSpPr>
            <p:spPr bwMode="auto">
              <a:xfrm>
                <a:off x="1650"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3" name="Rectangle 88"/>
              <p:cNvSpPr>
                <a:spLocks noChangeArrowheads="1"/>
              </p:cNvSpPr>
              <p:nvPr/>
            </p:nvSpPr>
            <p:spPr bwMode="auto">
              <a:xfrm>
                <a:off x="1888"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40" name="Rectangle 90"/>
            <p:cNvSpPr>
              <a:spLocks noChangeArrowheads="1"/>
            </p:cNvSpPr>
            <p:nvPr/>
          </p:nvSpPr>
          <p:spPr bwMode="auto">
            <a:xfrm>
              <a:off x="2095" y="313"/>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7p</a:t>
              </a:r>
            </a:p>
          </p:txBody>
        </p:sp>
        <p:grpSp>
          <p:nvGrpSpPr>
            <p:cNvPr id="41" name="Group 97"/>
            <p:cNvGrpSpPr>
              <a:grpSpLocks/>
            </p:cNvGrpSpPr>
            <p:nvPr/>
          </p:nvGrpSpPr>
          <p:grpSpPr bwMode="auto">
            <a:xfrm>
              <a:off x="2437" y="430"/>
              <a:ext cx="1051" cy="251"/>
              <a:chOff x="2437" y="430"/>
              <a:chExt cx="1051" cy="251"/>
            </a:xfrm>
          </p:grpSpPr>
          <p:sp>
            <p:nvSpPr>
              <p:cNvPr id="45" name="Rectangle 91"/>
              <p:cNvSpPr>
                <a:spLocks noChangeArrowheads="1"/>
              </p:cNvSpPr>
              <p:nvPr/>
            </p:nvSpPr>
            <p:spPr bwMode="auto">
              <a:xfrm>
                <a:off x="3284"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6" name="Rectangle 92"/>
              <p:cNvSpPr>
                <a:spLocks noChangeArrowheads="1"/>
              </p:cNvSpPr>
              <p:nvPr/>
            </p:nvSpPr>
            <p:spPr bwMode="auto">
              <a:xfrm>
                <a:off x="3079"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47" name="Group 96"/>
              <p:cNvGrpSpPr>
                <a:grpSpLocks/>
              </p:cNvGrpSpPr>
              <p:nvPr/>
            </p:nvGrpSpPr>
            <p:grpSpPr bwMode="auto">
              <a:xfrm>
                <a:off x="2437" y="430"/>
                <a:ext cx="638" cy="251"/>
                <a:chOff x="2437" y="430"/>
                <a:chExt cx="638" cy="251"/>
              </a:xfrm>
            </p:grpSpPr>
            <p:sp>
              <p:nvSpPr>
                <p:cNvPr id="48" name="Rectangle 93"/>
                <p:cNvSpPr>
                  <a:spLocks noChangeArrowheads="1"/>
                </p:cNvSpPr>
                <p:nvPr/>
              </p:nvSpPr>
              <p:spPr bwMode="auto">
                <a:xfrm>
                  <a:off x="2437"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9" name="Rectangle 94"/>
                <p:cNvSpPr>
                  <a:spLocks noChangeArrowheads="1"/>
                </p:cNvSpPr>
                <p:nvPr/>
              </p:nvSpPr>
              <p:spPr bwMode="auto">
                <a:xfrm>
                  <a:off x="2651" y="43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0" name="Rectangle 95"/>
                <p:cNvSpPr>
                  <a:spLocks noChangeArrowheads="1"/>
                </p:cNvSpPr>
                <p:nvPr/>
              </p:nvSpPr>
              <p:spPr bwMode="auto">
                <a:xfrm>
                  <a:off x="2873" y="43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42" name="Rectangle 98"/>
            <p:cNvSpPr>
              <a:spLocks noChangeArrowheads="1"/>
            </p:cNvSpPr>
            <p:nvPr/>
          </p:nvSpPr>
          <p:spPr bwMode="auto">
            <a:xfrm>
              <a:off x="3441" y="37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6d</a:t>
              </a:r>
            </a:p>
          </p:txBody>
        </p:sp>
        <p:sp>
          <p:nvSpPr>
            <p:cNvPr id="43" name="Rectangle 99"/>
            <p:cNvSpPr>
              <a:spLocks noChangeArrowheads="1"/>
            </p:cNvSpPr>
            <p:nvPr/>
          </p:nvSpPr>
          <p:spPr bwMode="auto">
            <a:xfrm>
              <a:off x="5030" y="952"/>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4f</a:t>
              </a:r>
            </a:p>
          </p:txBody>
        </p:sp>
        <p:sp>
          <p:nvSpPr>
            <p:cNvPr id="44" name="Rectangle 100"/>
            <p:cNvSpPr>
              <a:spLocks noChangeArrowheads="1"/>
            </p:cNvSpPr>
            <p:nvPr/>
          </p:nvSpPr>
          <p:spPr bwMode="auto">
            <a:xfrm>
              <a:off x="5023" y="554"/>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5f</a:t>
              </a:r>
            </a:p>
          </p:txBody>
        </p:sp>
      </p:grpSp>
      <p:sp>
        <p:nvSpPr>
          <p:cNvPr id="104" name="Line 3"/>
          <p:cNvSpPr>
            <a:spLocks noChangeShapeType="1"/>
          </p:cNvSpPr>
          <p:nvPr/>
        </p:nvSpPr>
        <p:spPr bwMode="auto">
          <a:xfrm>
            <a:off x="2661901" y="5764806"/>
            <a:ext cx="0" cy="427038"/>
          </a:xfrm>
          <a:prstGeom prst="line">
            <a:avLst/>
          </a:prstGeom>
          <a:noFill/>
          <a:ln w="25400">
            <a:solidFill>
              <a:srgbClr val="FF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
          <p:cNvSpPr>
            <a:spLocks noChangeShapeType="1"/>
          </p:cNvSpPr>
          <p:nvPr/>
        </p:nvSpPr>
        <p:spPr bwMode="auto">
          <a:xfrm flipV="1">
            <a:off x="2814234" y="5741981"/>
            <a:ext cx="0" cy="427038"/>
          </a:xfrm>
          <a:prstGeom prst="line">
            <a:avLst/>
          </a:prstGeom>
          <a:noFill/>
          <a:ln w="25400">
            <a:solidFill>
              <a:srgbClr val="FF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2"/>
          <p:cNvSpPr txBox="1">
            <a:spLocks noChangeArrowheads="1"/>
          </p:cNvSpPr>
          <p:nvPr/>
        </p:nvSpPr>
        <p:spPr>
          <a:xfrm>
            <a:off x="5457248" y="33383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buFont typeface="Arial" charset="0"/>
              <a:buChar char="•"/>
              <a:defRPr/>
            </a:pPr>
            <a:r>
              <a:rPr lang="en-US" sz="3200" dirty="0" smtClean="0"/>
              <a:t>The first 2 e-’s go into the 1s orbital</a:t>
            </a:r>
          </a:p>
          <a:p>
            <a:pPr>
              <a:buFont typeface="Monotype Sorts" pitchFamily="2" charset="2"/>
              <a:buNone/>
              <a:defRPr/>
            </a:pPr>
            <a:r>
              <a:rPr lang="en-US" sz="3200" dirty="0" smtClean="0"/>
              <a:t>   Notice opposite direction of spins</a:t>
            </a:r>
          </a:p>
          <a:p>
            <a:pPr marL="114300" indent="0">
              <a:buFont typeface="Arial" charset="0"/>
              <a:buNone/>
              <a:defRPr/>
            </a:pPr>
            <a:endParaRPr lang="en-US" sz="3200" dirty="0" smtClean="0"/>
          </a:p>
        </p:txBody>
      </p:sp>
    </p:spTree>
    <p:extLst>
      <p:ext uri="{BB962C8B-B14F-4D97-AF65-F5344CB8AC3E}">
        <p14:creationId xmlns:p14="http://schemas.microsoft.com/office/powerpoint/2010/main" val="166182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
                                        </p:tgtEl>
                                        <p:attrNameLst>
                                          <p:attrName>style.visibility</p:attrName>
                                        </p:attrNameLst>
                                      </p:cBhvr>
                                      <p:to>
                                        <p:strVal val="visible"/>
                                      </p:to>
                                    </p:set>
                                    <p:anim calcmode="lin" valueType="num">
                                      <p:cBhvr additive="base">
                                        <p:cTn id="13" dur="500" fill="hold"/>
                                        <p:tgtEl>
                                          <p:spTgt spid="104"/>
                                        </p:tgtEl>
                                        <p:attrNameLst>
                                          <p:attrName>ppt_x</p:attrName>
                                        </p:attrNameLst>
                                      </p:cBhvr>
                                      <p:tavLst>
                                        <p:tav tm="0">
                                          <p:val>
                                            <p:strVal val="#ppt_x"/>
                                          </p:val>
                                        </p:tav>
                                        <p:tav tm="100000">
                                          <p:val>
                                            <p:strVal val="#ppt_x"/>
                                          </p:val>
                                        </p:tav>
                                      </p:tavLst>
                                    </p:anim>
                                    <p:anim calcmode="lin" valueType="num">
                                      <p:cBhvr additive="base">
                                        <p:cTn id="14"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5"/>
                                        </p:tgtEl>
                                        <p:attrNameLst>
                                          <p:attrName>style.visibility</p:attrName>
                                        </p:attrNameLst>
                                      </p:cBhvr>
                                      <p:to>
                                        <p:strVal val="visible"/>
                                      </p:to>
                                    </p:set>
                                    <p:anim calcmode="lin" valueType="num">
                                      <p:cBhvr additive="base">
                                        <p:cTn id="19" dur="500" fill="hold"/>
                                        <p:tgtEl>
                                          <p:spTgt spid="105"/>
                                        </p:tgtEl>
                                        <p:attrNameLst>
                                          <p:attrName>ppt_x</p:attrName>
                                        </p:attrNameLst>
                                      </p:cBhvr>
                                      <p:tavLst>
                                        <p:tav tm="0">
                                          <p:val>
                                            <p:strVal val="#ppt_x"/>
                                          </p:val>
                                        </p:tav>
                                        <p:tav tm="100000">
                                          <p:val>
                                            <p:strVal val="#ppt_x"/>
                                          </p:val>
                                        </p:tav>
                                      </p:tavLst>
                                    </p:anim>
                                    <p:anim calcmode="lin" valueType="num">
                                      <p:cBhvr additive="base">
                                        <p:cTn id="20"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7"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389733" y="318114"/>
            <a:ext cx="9180086" cy="63435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101"/>
          <p:cNvGrpSpPr>
            <a:grpSpLocks/>
          </p:cNvGrpSpPr>
          <p:nvPr/>
        </p:nvGrpSpPr>
        <p:grpSpPr bwMode="auto">
          <a:xfrm>
            <a:off x="1596788" y="423081"/>
            <a:ext cx="8173872" cy="6029369"/>
            <a:chOff x="248" y="288"/>
            <a:chExt cx="5176" cy="3744"/>
          </a:xfrm>
        </p:grpSpPr>
        <p:sp>
          <p:nvSpPr>
            <p:cNvPr id="5" name="Line 5"/>
            <p:cNvSpPr>
              <a:spLocks noChangeShapeType="1"/>
            </p:cNvSpPr>
            <p:nvPr/>
          </p:nvSpPr>
          <p:spPr bwMode="auto">
            <a:xfrm>
              <a:off x="689" y="288"/>
              <a:ext cx="12" cy="3744"/>
            </a:xfrm>
            <a:prstGeom prst="line">
              <a:avLst/>
            </a:prstGeom>
            <a:noFill/>
            <a:ln w="76200">
              <a:solidFill>
                <a:schemeClr val="tx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6"/>
            <p:cNvSpPr>
              <a:spLocks noChangeArrowheads="1"/>
            </p:cNvSpPr>
            <p:nvPr/>
          </p:nvSpPr>
          <p:spPr bwMode="auto">
            <a:xfrm rot="-5400000">
              <a:off x="-885" y="2081"/>
              <a:ext cx="2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600" dirty="0">
                  <a:solidFill>
                    <a:srgbClr val="FAFD00"/>
                  </a:solidFill>
                  <a:latin typeface="Times New Roman" panose="02020603050405020304" pitchFamily="18" charset="0"/>
                </a:rPr>
                <a:t>Increasing energy</a:t>
              </a:r>
            </a:p>
          </p:txBody>
        </p:sp>
        <p:sp>
          <p:nvSpPr>
            <p:cNvPr id="7" name="Rectangle 7"/>
            <p:cNvSpPr>
              <a:spLocks noChangeArrowheads="1"/>
            </p:cNvSpPr>
            <p:nvPr/>
          </p:nvSpPr>
          <p:spPr bwMode="auto">
            <a:xfrm>
              <a:off x="843" y="3605"/>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 name="Rectangle 8"/>
            <p:cNvSpPr>
              <a:spLocks noChangeArrowheads="1"/>
            </p:cNvSpPr>
            <p:nvPr/>
          </p:nvSpPr>
          <p:spPr bwMode="auto">
            <a:xfrm>
              <a:off x="843" y="2828"/>
              <a:ext cx="268"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 name="Rectangle 9"/>
            <p:cNvSpPr>
              <a:spLocks noChangeArrowheads="1"/>
            </p:cNvSpPr>
            <p:nvPr/>
          </p:nvSpPr>
          <p:spPr bwMode="auto">
            <a:xfrm>
              <a:off x="843" y="2266"/>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 name="Rectangle 10"/>
            <p:cNvSpPr>
              <a:spLocks noChangeArrowheads="1"/>
            </p:cNvSpPr>
            <p:nvPr/>
          </p:nvSpPr>
          <p:spPr bwMode="auto">
            <a:xfrm>
              <a:off x="843" y="1748"/>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1" name="Rectangle 11"/>
            <p:cNvSpPr>
              <a:spLocks noChangeArrowheads="1"/>
            </p:cNvSpPr>
            <p:nvPr/>
          </p:nvSpPr>
          <p:spPr bwMode="auto">
            <a:xfrm>
              <a:off x="843" y="1317"/>
              <a:ext cx="268"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2" name="Rectangle 12"/>
            <p:cNvSpPr>
              <a:spLocks noChangeArrowheads="1"/>
            </p:cNvSpPr>
            <p:nvPr/>
          </p:nvSpPr>
          <p:spPr bwMode="auto">
            <a:xfrm>
              <a:off x="853" y="623"/>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3" name="Rectangle 13"/>
            <p:cNvSpPr>
              <a:spLocks noChangeArrowheads="1"/>
            </p:cNvSpPr>
            <p:nvPr/>
          </p:nvSpPr>
          <p:spPr bwMode="auto">
            <a:xfrm>
              <a:off x="843" y="1009"/>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14" name="Group 17"/>
            <p:cNvGrpSpPr>
              <a:grpSpLocks/>
            </p:cNvGrpSpPr>
            <p:nvPr/>
          </p:nvGrpSpPr>
          <p:grpSpPr bwMode="auto">
            <a:xfrm>
              <a:off x="1416" y="2048"/>
              <a:ext cx="668" cy="250"/>
              <a:chOff x="1416" y="2048"/>
              <a:chExt cx="668" cy="250"/>
            </a:xfrm>
          </p:grpSpPr>
          <p:sp>
            <p:nvSpPr>
              <p:cNvPr id="98" name="Rectangle 14"/>
              <p:cNvSpPr>
                <a:spLocks noChangeArrowheads="1"/>
              </p:cNvSpPr>
              <p:nvPr/>
            </p:nvSpPr>
            <p:spPr bwMode="auto">
              <a:xfrm>
                <a:off x="1416"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9" name="Rectangle 15"/>
              <p:cNvSpPr>
                <a:spLocks noChangeArrowheads="1"/>
              </p:cNvSpPr>
              <p:nvPr/>
            </p:nvSpPr>
            <p:spPr bwMode="auto">
              <a:xfrm>
                <a:off x="1643"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0" name="Rectangle 16"/>
              <p:cNvSpPr>
                <a:spLocks noChangeArrowheads="1"/>
              </p:cNvSpPr>
              <p:nvPr/>
            </p:nvSpPr>
            <p:spPr bwMode="auto">
              <a:xfrm>
                <a:off x="1868" y="2048"/>
                <a:ext cx="216"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15" name="Rectangle 18"/>
            <p:cNvSpPr>
              <a:spLocks noChangeArrowheads="1"/>
            </p:cNvSpPr>
            <p:nvPr/>
          </p:nvSpPr>
          <p:spPr bwMode="auto">
            <a:xfrm>
              <a:off x="1146" y="3574"/>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1s</a:t>
              </a:r>
            </a:p>
          </p:txBody>
        </p:sp>
        <p:sp>
          <p:nvSpPr>
            <p:cNvPr id="16" name="Rectangle 19"/>
            <p:cNvSpPr>
              <a:spLocks noChangeArrowheads="1"/>
            </p:cNvSpPr>
            <p:nvPr/>
          </p:nvSpPr>
          <p:spPr bwMode="auto">
            <a:xfrm>
              <a:off x="1119" y="2805"/>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2s</a:t>
              </a:r>
            </a:p>
          </p:txBody>
        </p:sp>
        <p:sp>
          <p:nvSpPr>
            <p:cNvPr id="17" name="Rectangle 20"/>
            <p:cNvSpPr>
              <a:spLocks noChangeArrowheads="1"/>
            </p:cNvSpPr>
            <p:nvPr/>
          </p:nvSpPr>
          <p:spPr bwMode="auto">
            <a:xfrm>
              <a:off x="1109" y="223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3s</a:t>
              </a:r>
            </a:p>
          </p:txBody>
        </p:sp>
        <p:sp>
          <p:nvSpPr>
            <p:cNvPr id="18" name="Rectangle 21"/>
            <p:cNvSpPr>
              <a:spLocks noChangeArrowheads="1"/>
            </p:cNvSpPr>
            <p:nvPr/>
          </p:nvSpPr>
          <p:spPr bwMode="auto">
            <a:xfrm>
              <a:off x="1100" y="1717"/>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4s</a:t>
              </a:r>
            </a:p>
          </p:txBody>
        </p:sp>
        <p:sp>
          <p:nvSpPr>
            <p:cNvPr id="19" name="Rectangle 22"/>
            <p:cNvSpPr>
              <a:spLocks noChangeArrowheads="1"/>
            </p:cNvSpPr>
            <p:nvPr/>
          </p:nvSpPr>
          <p:spPr bwMode="auto">
            <a:xfrm>
              <a:off x="1109" y="128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5s</a:t>
              </a:r>
            </a:p>
          </p:txBody>
        </p:sp>
        <p:sp>
          <p:nvSpPr>
            <p:cNvPr id="20" name="Rectangle 23"/>
            <p:cNvSpPr>
              <a:spLocks noChangeArrowheads="1"/>
            </p:cNvSpPr>
            <p:nvPr/>
          </p:nvSpPr>
          <p:spPr bwMode="auto">
            <a:xfrm>
              <a:off x="1110" y="95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dirty="0">
                  <a:solidFill>
                    <a:srgbClr val="FAFD00"/>
                  </a:solidFill>
                  <a:latin typeface="Times New Roman" panose="02020603050405020304" pitchFamily="18" charset="0"/>
                </a:rPr>
                <a:t>6s</a:t>
              </a:r>
            </a:p>
          </p:txBody>
        </p:sp>
        <p:sp>
          <p:nvSpPr>
            <p:cNvPr id="21" name="Rectangle 24"/>
            <p:cNvSpPr>
              <a:spLocks noChangeArrowheads="1"/>
            </p:cNvSpPr>
            <p:nvPr/>
          </p:nvSpPr>
          <p:spPr bwMode="auto">
            <a:xfrm>
              <a:off x="1099" y="586"/>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7s</a:t>
              </a:r>
            </a:p>
          </p:txBody>
        </p:sp>
        <p:grpSp>
          <p:nvGrpSpPr>
            <p:cNvPr id="22" name="Group 28"/>
            <p:cNvGrpSpPr>
              <a:grpSpLocks/>
            </p:cNvGrpSpPr>
            <p:nvPr/>
          </p:nvGrpSpPr>
          <p:grpSpPr bwMode="auto">
            <a:xfrm>
              <a:off x="1416" y="2589"/>
              <a:ext cx="678" cy="251"/>
              <a:chOff x="1416" y="2589"/>
              <a:chExt cx="678" cy="251"/>
            </a:xfrm>
          </p:grpSpPr>
          <p:sp>
            <p:nvSpPr>
              <p:cNvPr id="95" name="Rectangle 25"/>
              <p:cNvSpPr>
                <a:spLocks noChangeArrowheads="1"/>
              </p:cNvSpPr>
              <p:nvPr/>
            </p:nvSpPr>
            <p:spPr bwMode="auto">
              <a:xfrm>
                <a:off x="1416"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6" name="Rectangle 26"/>
              <p:cNvSpPr>
                <a:spLocks noChangeArrowheads="1"/>
              </p:cNvSpPr>
              <p:nvPr/>
            </p:nvSpPr>
            <p:spPr bwMode="auto">
              <a:xfrm>
                <a:off x="1643" y="2589"/>
                <a:ext cx="217"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7" name="Rectangle 27"/>
              <p:cNvSpPr>
                <a:spLocks noChangeArrowheads="1"/>
              </p:cNvSpPr>
              <p:nvPr/>
            </p:nvSpPr>
            <p:spPr bwMode="auto">
              <a:xfrm>
                <a:off x="1878"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3" name="Group 32"/>
            <p:cNvGrpSpPr>
              <a:grpSpLocks/>
            </p:cNvGrpSpPr>
            <p:nvPr/>
          </p:nvGrpSpPr>
          <p:grpSpPr bwMode="auto">
            <a:xfrm>
              <a:off x="1416" y="1493"/>
              <a:ext cx="668" cy="250"/>
              <a:chOff x="1416" y="1493"/>
              <a:chExt cx="668" cy="250"/>
            </a:xfrm>
          </p:grpSpPr>
          <p:sp>
            <p:nvSpPr>
              <p:cNvPr id="92" name="Rectangle 29"/>
              <p:cNvSpPr>
                <a:spLocks noChangeArrowheads="1"/>
              </p:cNvSpPr>
              <p:nvPr/>
            </p:nvSpPr>
            <p:spPr bwMode="auto">
              <a:xfrm>
                <a:off x="1416" y="1493"/>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3" name="Rectangle 30"/>
              <p:cNvSpPr>
                <a:spLocks noChangeArrowheads="1"/>
              </p:cNvSpPr>
              <p:nvPr/>
            </p:nvSpPr>
            <p:spPr bwMode="auto">
              <a:xfrm>
                <a:off x="1640"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4" name="Rectangle 31"/>
              <p:cNvSpPr>
                <a:spLocks noChangeArrowheads="1"/>
              </p:cNvSpPr>
              <p:nvPr/>
            </p:nvSpPr>
            <p:spPr bwMode="auto">
              <a:xfrm>
                <a:off x="1871"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4" name="Group 36"/>
            <p:cNvGrpSpPr>
              <a:grpSpLocks/>
            </p:cNvGrpSpPr>
            <p:nvPr/>
          </p:nvGrpSpPr>
          <p:grpSpPr bwMode="auto">
            <a:xfrm>
              <a:off x="1416" y="1104"/>
              <a:ext cx="668" cy="250"/>
              <a:chOff x="1416" y="1104"/>
              <a:chExt cx="668" cy="250"/>
            </a:xfrm>
          </p:grpSpPr>
          <p:sp>
            <p:nvSpPr>
              <p:cNvPr id="89" name="Rectangle 33"/>
              <p:cNvSpPr>
                <a:spLocks noChangeArrowheads="1"/>
              </p:cNvSpPr>
              <p:nvPr/>
            </p:nvSpPr>
            <p:spPr bwMode="auto">
              <a:xfrm>
                <a:off x="1416" y="1104"/>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0" name="Rectangle 34"/>
              <p:cNvSpPr>
                <a:spLocks noChangeArrowheads="1"/>
              </p:cNvSpPr>
              <p:nvPr/>
            </p:nvSpPr>
            <p:spPr bwMode="auto">
              <a:xfrm>
                <a:off x="1640"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1" name="Rectangle 35"/>
              <p:cNvSpPr>
                <a:spLocks noChangeArrowheads="1"/>
              </p:cNvSpPr>
              <p:nvPr/>
            </p:nvSpPr>
            <p:spPr bwMode="auto">
              <a:xfrm>
                <a:off x="1871"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5" name="Group 40"/>
            <p:cNvGrpSpPr>
              <a:grpSpLocks/>
            </p:cNvGrpSpPr>
            <p:nvPr/>
          </p:nvGrpSpPr>
          <p:grpSpPr bwMode="auto">
            <a:xfrm>
              <a:off x="1416" y="722"/>
              <a:ext cx="688" cy="252"/>
              <a:chOff x="1416" y="722"/>
              <a:chExt cx="688" cy="252"/>
            </a:xfrm>
          </p:grpSpPr>
          <p:sp>
            <p:nvSpPr>
              <p:cNvPr id="86" name="Rectangle 37"/>
              <p:cNvSpPr>
                <a:spLocks noChangeArrowheads="1"/>
              </p:cNvSpPr>
              <p:nvPr/>
            </p:nvSpPr>
            <p:spPr bwMode="auto">
              <a:xfrm>
                <a:off x="1416"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7" name="Rectangle 38"/>
              <p:cNvSpPr>
                <a:spLocks noChangeArrowheads="1"/>
              </p:cNvSpPr>
              <p:nvPr/>
            </p:nvSpPr>
            <p:spPr bwMode="auto">
              <a:xfrm>
                <a:off x="1647"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8" name="Rectangle 39"/>
              <p:cNvSpPr>
                <a:spLocks noChangeArrowheads="1"/>
              </p:cNvSpPr>
              <p:nvPr/>
            </p:nvSpPr>
            <p:spPr bwMode="auto">
              <a:xfrm>
                <a:off x="1885"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26" name="Rectangle 41"/>
            <p:cNvSpPr>
              <a:spLocks noChangeArrowheads="1"/>
            </p:cNvSpPr>
            <p:nvPr/>
          </p:nvSpPr>
          <p:spPr bwMode="auto">
            <a:xfrm>
              <a:off x="2051" y="2545"/>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2p</a:t>
              </a:r>
            </a:p>
          </p:txBody>
        </p:sp>
        <p:sp>
          <p:nvSpPr>
            <p:cNvPr id="27" name="Rectangle 42"/>
            <p:cNvSpPr>
              <a:spLocks noChangeArrowheads="1"/>
            </p:cNvSpPr>
            <p:nvPr/>
          </p:nvSpPr>
          <p:spPr bwMode="auto">
            <a:xfrm>
              <a:off x="2051" y="198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3p</a:t>
              </a:r>
            </a:p>
          </p:txBody>
        </p:sp>
        <p:sp>
          <p:nvSpPr>
            <p:cNvPr id="28" name="Rectangle 43"/>
            <p:cNvSpPr>
              <a:spLocks noChangeArrowheads="1"/>
            </p:cNvSpPr>
            <p:nvPr/>
          </p:nvSpPr>
          <p:spPr bwMode="auto">
            <a:xfrm>
              <a:off x="2051" y="144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4p</a:t>
              </a:r>
            </a:p>
          </p:txBody>
        </p:sp>
        <p:sp>
          <p:nvSpPr>
            <p:cNvPr id="29" name="Rectangle 44"/>
            <p:cNvSpPr>
              <a:spLocks noChangeArrowheads="1"/>
            </p:cNvSpPr>
            <p:nvPr/>
          </p:nvSpPr>
          <p:spPr bwMode="auto">
            <a:xfrm>
              <a:off x="2051" y="105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5p</a:t>
              </a:r>
            </a:p>
          </p:txBody>
        </p:sp>
        <p:sp>
          <p:nvSpPr>
            <p:cNvPr id="30" name="Rectangle 45"/>
            <p:cNvSpPr>
              <a:spLocks noChangeArrowheads="1"/>
            </p:cNvSpPr>
            <p:nvPr/>
          </p:nvSpPr>
          <p:spPr bwMode="auto">
            <a:xfrm>
              <a:off x="2051" y="66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6p</a:t>
              </a:r>
            </a:p>
          </p:txBody>
        </p:sp>
        <p:grpSp>
          <p:nvGrpSpPr>
            <p:cNvPr id="31" name="Group 52"/>
            <p:cNvGrpSpPr>
              <a:grpSpLocks/>
            </p:cNvGrpSpPr>
            <p:nvPr/>
          </p:nvGrpSpPr>
          <p:grpSpPr bwMode="auto">
            <a:xfrm>
              <a:off x="2422" y="1688"/>
              <a:ext cx="1051" cy="250"/>
              <a:chOff x="2422" y="1688"/>
              <a:chExt cx="1051" cy="250"/>
            </a:xfrm>
          </p:grpSpPr>
          <p:sp>
            <p:nvSpPr>
              <p:cNvPr id="80" name="Rectangle 46"/>
              <p:cNvSpPr>
                <a:spLocks noChangeArrowheads="1"/>
              </p:cNvSpPr>
              <p:nvPr/>
            </p:nvSpPr>
            <p:spPr bwMode="auto">
              <a:xfrm>
                <a:off x="3269"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1" name="Rectangle 47"/>
              <p:cNvSpPr>
                <a:spLocks noChangeArrowheads="1"/>
              </p:cNvSpPr>
              <p:nvPr/>
            </p:nvSpPr>
            <p:spPr bwMode="auto">
              <a:xfrm>
                <a:off x="3064"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82" name="Group 51"/>
              <p:cNvGrpSpPr>
                <a:grpSpLocks/>
              </p:cNvGrpSpPr>
              <p:nvPr/>
            </p:nvGrpSpPr>
            <p:grpSpPr bwMode="auto">
              <a:xfrm>
                <a:off x="2422" y="1688"/>
                <a:ext cx="637" cy="250"/>
                <a:chOff x="2422" y="1688"/>
                <a:chExt cx="637" cy="250"/>
              </a:xfrm>
            </p:grpSpPr>
            <p:sp>
              <p:nvSpPr>
                <p:cNvPr id="83" name="Rectangle 48"/>
                <p:cNvSpPr>
                  <a:spLocks noChangeArrowheads="1"/>
                </p:cNvSpPr>
                <p:nvPr/>
              </p:nvSpPr>
              <p:spPr bwMode="auto">
                <a:xfrm>
                  <a:off x="2422"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4" name="Rectangle 49"/>
                <p:cNvSpPr>
                  <a:spLocks noChangeArrowheads="1"/>
                </p:cNvSpPr>
                <p:nvPr/>
              </p:nvSpPr>
              <p:spPr bwMode="auto">
                <a:xfrm>
                  <a:off x="2636" y="1688"/>
                  <a:ext cx="20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5" name="Rectangle 50"/>
                <p:cNvSpPr>
                  <a:spLocks noChangeArrowheads="1"/>
                </p:cNvSpPr>
                <p:nvPr/>
              </p:nvSpPr>
              <p:spPr bwMode="auto">
                <a:xfrm>
                  <a:off x="2857" y="1688"/>
                  <a:ext cx="20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32" name="Rectangle 53"/>
            <p:cNvSpPr>
              <a:spLocks noChangeArrowheads="1"/>
            </p:cNvSpPr>
            <p:nvPr/>
          </p:nvSpPr>
          <p:spPr bwMode="auto">
            <a:xfrm>
              <a:off x="3449" y="163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3d</a:t>
              </a:r>
            </a:p>
          </p:txBody>
        </p:sp>
        <p:sp>
          <p:nvSpPr>
            <p:cNvPr id="33" name="Rectangle 54"/>
            <p:cNvSpPr>
              <a:spLocks noChangeArrowheads="1"/>
            </p:cNvSpPr>
            <p:nvPr/>
          </p:nvSpPr>
          <p:spPr bwMode="auto">
            <a:xfrm>
              <a:off x="3449" y="114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4d</a:t>
              </a:r>
            </a:p>
          </p:txBody>
        </p:sp>
        <p:sp>
          <p:nvSpPr>
            <p:cNvPr id="34" name="Rectangle 55"/>
            <p:cNvSpPr>
              <a:spLocks noChangeArrowheads="1"/>
            </p:cNvSpPr>
            <p:nvPr/>
          </p:nvSpPr>
          <p:spPr bwMode="auto">
            <a:xfrm>
              <a:off x="3449" y="758"/>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5d</a:t>
              </a:r>
            </a:p>
          </p:txBody>
        </p:sp>
        <p:grpSp>
          <p:nvGrpSpPr>
            <p:cNvPr id="35" name="Group 62"/>
            <p:cNvGrpSpPr>
              <a:grpSpLocks/>
            </p:cNvGrpSpPr>
            <p:nvPr/>
          </p:nvGrpSpPr>
          <p:grpSpPr bwMode="auto">
            <a:xfrm>
              <a:off x="2434" y="1160"/>
              <a:ext cx="1051" cy="251"/>
              <a:chOff x="2434" y="1160"/>
              <a:chExt cx="1051" cy="251"/>
            </a:xfrm>
          </p:grpSpPr>
          <p:sp>
            <p:nvSpPr>
              <p:cNvPr id="74" name="Rectangle 56"/>
              <p:cNvSpPr>
                <a:spLocks noChangeArrowheads="1"/>
              </p:cNvSpPr>
              <p:nvPr/>
            </p:nvSpPr>
            <p:spPr bwMode="auto">
              <a:xfrm>
                <a:off x="3281"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5" name="Rectangle 57"/>
              <p:cNvSpPr>
                <a:spLocks noChangeArrowheads="1"/>
              </p:cNvSpPr>
              <p:nvPr/>
            </p:nvSpPr>
            <p:spPr bwMode="auto">
              <a:xfrm>
                <a:off x="3076"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6" name="Group 61"/>
              <p:cNvGrpSpPr>
                <a:grpSpLocks/>
              </p:cNvGrpSpPr>
              <p:nvPr/>
            </p:nvGrpSpPr>
            <p:grpSpPr bwMode="auto">
              <a:xfrm>
                <a:off x="2434" y="1160"/>
                <a:ext cx="638" cy="251"/>
                <a:chOff x="2434" y="1160"/>
                <a:chExt cx="638" cy="251"/>
              </a:xfrm>
            </p:grpSpPr>
            <p:sp>
              <p:nvSpPr>
                <p:cNvPr id="77" name="Rectangle 58"/>
                <p:cNvSpPr>
                  <a:spLocks noChangeArrowheads="1"/>
                </p:cNvSpPr>
                <p:nvPr/>
              </p:nvSpPr>
              <p:spPr bwMode="auto">
                <a:xfrm>
                  <a:off x="2434"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8" name="Rectangle 59"/>
                <p:cNvSpPr>
                  <a:spLocks noChangeArrowheads="1"/>
                </p:cNvSpPr>
                <p:nvPr/>
              </p:nvSpPr>
              <p:spPr bwMode="auto">
                <a:xfrm>
                  <a:off x="2648" y="116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9" name="Rectangle 60"/>
                <p:cNvSpPr>
                  <a:spLocks noChangeArrowheads="1"/>
                </p:cNvSpPr>
                <p:nvPr/>
              </p:nvSpPr>
              <p:spPr bwMode="auto">
                <a:xfrm>
                  <a:off x="2870" y="116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6" name="Group 69"/>
            <p:cNvGrpSpPr>
              <a:grpSpLocks/>
            </p:cNvGrpSpPr>
            <p:nvPr/>
          </p:nvGrpSpPr>
          <p:grpSpPr bwMode="auto">
            <a:xfrm>
              <a:off x="2434" y="816"/>
              <a:ext cx="1051" cy="251"/>
              <a:chOff x="2434" y="816"/>
              <a:chExt cx="1051" cy="251"/>
            </a:xfrm>
          </p:grpSpPr>
          <p:sp>
            <p:nvSpPr>
              <p:cNvPr id="68" name="Rectangle 63"/>
              <p:cNvSpPr>
                <a:spLocks noChangeArrowheads="1"/>
              </p:cNvSpPr>
              <p:nvPr/>
            </p:nvSpPr>
            <p:spPr bwMode="auto">
              <a:xfrm>
                <a:off x="3281"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9" name="Rectangle 64"/>
              <p:cNvSpPr>
                <a:spLocks noChangeArrowheads="1"/>
              </p:cNvSpPr>
              <p:nvPr/>
            </p:nvSpPr>
            <p:spPr bwMode="auto">
              <a:xfrm>
                <a:off x="3076"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0" name="Group 68"/>
              <p:cNvGrpSpPr>
                <a:grpSpLocks/>
              </p:cNvGrpSpPr>
              <p:nvPr/>
            </p:nvGrpSpPr>
            <p:grpSpPr bwMode="auto">
              <a:xfrm>
                <a:off x="2434" y="816"/>
                <a:ext cx="638" cy="251"/>
                <a:chOff x="2434" y="816"/>
                <a:chExt cx="638" cy="251"/>
              </a:xfrm>
            </p:grpSpPr>
            <p:sp>
              <p:nvSpPr>
                <p:cNvPr id="71" name="Rectangle 65"/>
                <p:cNvSpPr>
                  <a:spLocks noChangeArrowheads="1"/>
                </p:cNvSpPr>
                <p:nvPr/>
              </p:nvSpPr>
              <p:spPr bwMode="auto">
                <a:xfrm>
                  <a:off x="2434"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2" name="Rectangle 66"/>
                <p:cNvSpPr>
                  <a:spLocks noChangeArrowheads="1"/>
                </p:cNvSpPr>
                <p:nvPr/>
              </p:nvSpPr>
              <p:spPr bwMode="auto">
                <a:xfrm>
                  <a:off x="2648" y="816"/>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3" name="Rectangle 67"/>
                <p:cNvSpPr>
                  <a:spLocks noChangeArrowheads="1"/>
                </p:cNvSpPr>
                <p:nvPr/>
              </p:nvSpPr>
              <p:spPr bwMode="auto">
                <a:xfrm>
                  <a:off x="2870" y="816"/>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7" name="Group 77"/>
            <p:cNvGrpSpPr>
              <a:grpSpLocks/>
            </p:cNvGrpSpPr>
            <p:nvPr/>
          </p:nvGrpSpPr>
          <p:grpSpPr bwMode="auto">
            <a:xfrm>
              <a:off x="3788" y="1005"/>
              <a:ext cx="1273" cy="251"/>
              <a:chOff x="3788" y="1005"/>
              <a:chExt cx="1273" cy="251"/>
            </a:xfrm>
          </p:grpSpPr>
          <p:sp>
            <p:nvSpPr>
              <p:cNvPr id="61" name="Rectangle 70"/>
              <p:cNvSpPr>
                <a:spLocks noChangeArrowheads="1"/>
              </p:cNvSpPr>
              <p:nvPr/>
            </p:nvSpPr>
            <p:spPr bwMode="auto">
              <a:xfrm>
                <a:off x="4523"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2" name="Rectangle 71"/>
              <p:cNvSpPr>
                <a:spLocks noChangeArrowheads="1"/>
              </p:cNvSpPr>
              <p:nvPr/>
            </p:nvSpPr>
            <p:spPr bwMode="auto">
              <a:xfrm>
                <a:off x="434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3" name="Rectangle 72"/>
              <p:cNvSpPr>
                <a:spLocks noChangeArrowheads="1"/>
              </p:cNvSpPr>
              <p:nvPr/>
            </p:nvSpPr>
            <p:spPr bwMode="auto">
              <a:xfrm>
                <a:off x="3788"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4" name="Rectangle 73"/>
              <p:cNvSpPr>
                <a:spLocks noChangeArrowheads="1"/>
              </p:cNvSpPr>
              <p:nvPr/>
            </p:nvSpPr>
            <p:spPr bwMode="auto">
              <a:xfrm>
                <a:off x="3974" y="1005"/>
                <a:ext cx="17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5" name="Rectangle 74"/>
              <p:cNvSpPr>
                <a:spLocks noChangeArrowheads="1"/>
              </p:cNvSpPr>
              <p:nvPr/>
            </p:nvSpPr>
            <p:spPr bwMode="auto">
              <a:xfrm>
                <a:off x="416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6" name="Rectangle 75"/>
              <p:cNvSpPr>
                <a:spLocks noChangeArrowheads="1"/>
              </p:cNvSpPr>
              <p:nvPr/>
            </p:nvSpPr>
            <p:spPr bwMode="auto">
              <a:xfrm>
                <a:off x="4709"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7" name="Rectangle 76"/>
              <p:cNvSpPr>
                <a:spLocks noChangeArrowheads="1"/>
              </p:cNvSpPr>
              <p:nvPr/>
            </p:nvSpPr>
            <p:spPr bwMode="auto">
              <a:xfrm>
                <a:off x="4886"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8" name="Group 85"/>
            <p:cNvGrpSpPr>
              <a:grpSpLocks/>
            </p:cNvGrpSpPr>
            <p:nvPr/>
          </p:nvGrpSpPr>
          <p:grpSpPr bwMode="auto">
            <a:xfrm>
              <a:off x="3777" y="589"/>
              <a:ext cx="1274" cy="252"/>
              <a:chOff x="3777" y="589"/>
              <a:chExt cx="1274" cy="252"/>
            </a:xfrm>
          </p:grpSpPr>
          <p:sp>
            <p:nvSpPr>
              <p:cNvPr id="54" name="Rectangle 78"/>
              <p:cNvSpPr>
                <a:spLocks noChangeArrowheads="1"/>
              </p:cNvSpPr>
              <p:nvPr/>
            </p:nvSpPr>
            <p:spPr bwMode="auto">
              <a:xfrm>
                <a:off x="451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5" name="Rectangle 79"/>
              <p:cNvSpPr>
                <a:spLocks noChangeArrowheads="1"/>
              </p:cNvSpPr>
              <p:nvPr/>
            </p:nvSpPr>
            <p:spPr bwMode="auto">
              <a:xfrm>
                <a:off x="4334"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6" name="Rectangle 80"/>
              <p:cNvSpPr>
                <a:spLocks noChangeArrowheads="1"/>
              </p:cNvSpPr>
              <p:nvPr/>
            </p:nvSpPr>
            <p:spPr bwMode="auto">
              <a:xfrm>
                <a:off x="3777" y="589"/>
                <a:ext cx="175"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7" name="Rectangle 81"/>
              <p:cNvSpPr>
                <a:spLocks noChangeArrowheads="1"/>
              </p:cNvSpPr>
              <p:nvPr/>
            </p:nvSpPr>
            <p:spPr bwMode="auto">
              <a:xfrm>
                <a:off x="396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8" name="Rectangle 82"/>
              <p:cNvSpPr>
                <a:spLocks noChangeArrowheads="1"/>
              </p:cNvSpPr>
              <p:nvPr/>
            </p:nvSpPr>
            <p:spPr bwMode="auto">
              <a:xfrm>
                <a:off x="4155"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9" name="Rectangle 83"/>
              <p:cNvSpPr>
                <a:spLocks noChangeArrowheads="1"/>
              </p:cNvSpPr>
              <p:nvPr/>
            </p:nvSpPr>
            <p:spPr bwMode="auto">
              <a:xfrm>
                <a:off x="4699"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0" name="Rectangle 84"/>
              <p:cNvSpPr>
                <a:spLocks noChangeArrowheads="1"/>
              </p:cNvSpPr>
              <p:nvPr/>
            </p:nvSpPr>
            <p:spPr bwMode="auto">
              <a:xfrm>
                <a:off x="4875"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9" name="Group 89"/>
            <p:cNvGrpSpPr>
              <a:grpSpLocks/>
            </p:cNvGrpSpPr>
            <p:nvPr/>
          </p:nvGrpSpPr>
          <p:grpSpPr bwMode="auto">
            <a:xfrm>
              <a:off x="1418" y="356"/>
              <a:ext cx="689" cy="251"/>
              <a:chOff x="1418" y="356"/>
              <a:chExt cx="689" cy="251"/>
            </a:xfrm>
          </p:grpSpPr>
          <p:sp>
            <p:nvSpPr>
              <p:cNvPr id="51" name="Rectangle 86"/>
              <p:cNvSpPr>
                <a:spLocks noChangeArrowheads="1"/>
              </p:cNvSpPr>
              <p:nvPr/>
            </p:nvSpPr>
            <p:spPr bwMode="auto">
              <a:xfrm>
                <a:off x="1418" y="356"/>
                <a:ext cx="220"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2" name="Rectangle 87"/>
              <p:cNvSpPr>
                <a:spLocks noChangeArrowheads="1"/>
              </p:cNvSpPr>
              <p:nvPr/>
            </p:nvSpPr>
            <p:spPr bwMode="auto">
              <a:xfrm>
                <a:off x="1650"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3" name="Rectangle 88"/>
              <p:cNvSpPr>
                <a:spLocks noChangeArrowheads="1"/>
              </p:cNvSpPr>
              <p:nvPr/>
            </p:nvSpPr>
            <p:spPr bwMode="auto">
              <a:xfrm>
                <a:off x="1888"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40" name="Rectangle 90"/>
            <p:cNvSpPr>
              <a:spLocks noChangeArrowheads="1"/>
            </p:cNvSpPr>
            <p:nvPr/>
          </p:nvSpPr>
          <p:spPr bwMode="auto">
            <a:xfrm>
              <a:off x="2095" y="313"/>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7p</a:t>
              </a:r>
            </a:p>
          </p:txBody>
        </p:sp>
        <p:grpSp>
          <p:nvGrpSpPr>
            <p:cNvPr id="41" name="Group 97"/>
            <p:cNvGrpSpPr>
              <a:grpSpLocks/>
            </p:cNvGrpSpPr>
            <p:nvPr/>
          </p:nvGrpSpPr>
          <p:grpSpPr bwMode="auto">
            <a:xfrm>
              <a:off x="2437" y="430"/>
              <a:ext cx="1051" cy="251"/>
              <a:chOff x="2437" y="430"/>
              <a:chExt cx="1051" cy="251"/>
            </a:xfrm>
          </p:grpSpPr>
          <p:sp>
            <p:nvSpPr>
              <p:cNvPr id="45" name="Rectangle 91"/>
              <p:cNvSpPr>
                <a:spLocks noChangeArrowheads="1"/>
              </p:cNvSpPr>
              <p:nvPr/>
            </p:nvSpPr>
            <p:spPr bwMode="auto">
              <a:xfrm>
                <a:off x="3284"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6" name="Rectangle 92"/>
              <p:cNvSpPr>
                <a:spLocks noChangeArrowheads="1"/>
              </p:cNvSpPr>
              <p:nvPr/>
            </p:nvSpPr>
            <p:spPr bwMode="auto">
              <a:xfrm>
                <a:off x="3079"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47" name="Group 96"/>
              <p:cNvGrpSpPr>
                <a:grpSpLocks/>
              </p:cNvGrpSpPr>
              <p:nvPr/>
            </p:nvGrpSpPr>
            <p:grpSpPr bwMode="auto">
              <a:xfrm>
                <a:off x="2437" y="430"/>
                <a:ext cx="638" cy="251"/>
                <a:chOff x="2437" y="430"/>
                <a:chExt cx="638" cy="251"/>
              </a:xfrm>
            </p:grpSpPr>
            <p:sp>
              <p:nvSpPr>
                <p:cNvPr id="48" name="Rectangle 93"/>
                <p:cNvSpPr>
                  <a:spLocks noChangeArrowheads="1"/>
                </p:cNvSpPr>
                <p:nvPr/>
              </p:nvSpPr>
              <p:spPr bwMode="auto">
                <a:xfrm>
                  <a:off x="2437"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9" name="Rectangle 94"/>
                <p:cNvSpPr>
                  <a:spLocks noChangeArrowheads="1"/>
                </p:cNvSpPr>
                <p:nvPr/>
              </p:nvSpPr>
              <p:spPr bwMode="auto">
                <a:xfrm>
                  <a:off x="2651" y="43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0" name="Rectangle 95"/>
                <p:cNvSpPr>
                  <a:spLocks noChangeArrowheads="1"/>
                </p:cNvSpPr>
                <p:nvPr/>
              </p:nvSpPr>
              <p:spPr bwMode="auto">
                <a:xfrm>
                  <a:off x="2873" y="43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42" name="Rectangle 98"/>
            <p:cNvSpPr>
              <a:spLocks noChangeArrowheads="1"/>
            </p:cNvSpPr>
            <p:nvPr/>
          </p:nvSpPr>
          <p:spPr bwMode="auto">
            <a:xfrm>
              <a:off x="3441" y="37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6d</a:t>
              </a:r>
            </a:p>
          </p:txBody>
        </p:sp>
        <p:sp>
          <p:nvSpPr>
            <p:cNvPr id="43" name="Rectangle 99"/>
            <p:cNvSpPr>
              <a:spLocks noChangeArrowheads="1"/>
            </p:cNvSpPr>
            <p:nvPr/>
          </p:nvSpPr>
          <p:spPr bwMode="auto">
            <a:xfrm>
              <a:off x="5030" y="952"/>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4f</a:t>
              </a:r>
            </a:p>
          </p:txBody>
        </p:sp>
        <p:sp>
          <p:nvSpPr>
            <p:cNvPr id="44" name="Rectangle 100"/>
            <p:cNvSpPr>
              <a:spLocks noChangeArrowheads="1"/>
            </p:cNvSpPr>
            <p:nvPr/>
          </p:nvSpPr>
          <p:spPr bwMode="auto">
            <a:xfrm>
              <a:off x="5023" y="554"/>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5f</a:t>
              </a:r>
            </a:p>
          </p:txBody>
        </p:sp>
      </p:grpSp>
      <p:sp>
        <p:nvSpPr>
          <p:cNvPr id="104" name="Line 3"/>
          <p:cNvSpPr>
            <a:spLocks noChangeShapeType="1"/>
          </p:cNvSpPr>
          <p:nvPr/>
        </p:nvSpPr>
        <p:spPr bwMode="auto">
          <a:xfrm>
            <a:off x="2661901" y="5764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
          <p:cNvSpPr>
            <a:spLocks noChangeShapeType="1"/>
          </p:cNvSpPr>
          <p:nvPr/>
        </p:nvSpPr>
        <p:spPr bwMode="auto">
          <a:xfrm flipV="1">
            <a:off x="2814234" y="574198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2"/>
          <p:cNvSpPr txBox="1">
            <a:spLocks noChangeArrowheads="1"/>
          </p:cNvSpPr>
          <p:nvPr/>
        </p:nvSpPr>
        <p:spPr>
          <a:xfrm>
            <a:off x="5457248" y="33383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r>
              <a:rPr lang="en-US" sz="3200" dirty="0" smtClean="0"/>
              <a:t>The next two electrons go into the 2s orbital</a:t>
            </a:r>
          </a:p>
          <a:p>
            <a:pPr marL="571500" indent="-457200">
              <a:defRPr/>
            </a:pPr>
            <a:r>
              <a:rPr lang="en-US" sz="3200" dirty="0" smtClean="0"/>
              <a:t>Notice the opposite spin</a:t>
            </a:r>
          </a:p>
        </p:txBody>
      </p:sp>
      <p:sp>
        <p:nvSpPr>
          <p:cNvPr id="103" name="Line 6"/>
          <p:cNvSpPr>
            <a:spLocks noChangeShapeType="1"/>
          </p:cNvSpPr>
          <p:nvPr/>
        </p:nvSpPr>
        <p:spPr bwMode="auto">
          <a:xfrm>
            <a:off x="2661901" y="4513518"/>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7"/>
          <p:cNvSpPr>
            <a:spLocks noChangeShapeType="1"/>
          </p:cNvSpPr>
          <p:nvPr/>
        </p:nvSpPr>
        <p:spPr bwMode="auto">
          <a:xfrm flipV="1">
            <a:off x="2814234" y="4513518"/>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173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wipe(down)">
                                      <p:cBhvr>
                                        <p:cTn id="13" dur="500"/>
                                        <p:tgtEl>
                                          <p:spTgt spid="10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6"/>
                                        </p:tgtEl>
                                        <p:attrNameLst>
                                          <p:attrName>style.visibility</p:attrName>
                                        </p:attrNameLst>
                                      </p:cBhvr>
                                      <p:to>
                                        <p:strVal val="visible"/>
                                      </p:to>
                                    </p:set>
                                    <p:animEffect transition="in" filter="wipe(down)">
                                      <p:cBhvr>
                                        <p:cTn id="18"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389733" y="318114"/>
            <a:ext cx="9180086" cy="63435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101"/>
          <p:cNvGrpSpPr>
            <a:grpSpLocks/>
          </p:cNvGrpSpPr>
          <p:nvPr/>
        </p:nvGrpSpPr>
        <p:grpSpPr bwMode="auto">
          <a:xfrm>
            <a:off x="1596788" y="423081"/>
            <a:ext cx="8173872" cy="6029369"/>
            <a:chOff x="248" y="288"/>
            <a:chExt cx="5176" cy="3744"/>
          </a:xfrm>
        </p:grpSpPr>
        <p:sp>
          <p:nvSpPr>
            <p:cNvPr id="5" name="Line 5"/>
            <p:cNvSpPr>
              <a:spLocks noChangeShapeType="1"/>
            </p:cNvSpPr>
            <p:nvPr/>
          </p:nvSpPr>
          <p:spPr bwMode="auto">
            <a:xfrm>
              <a:off x="689" y="288"/>
              <a:ext cx="12" cy="3744"/>
            </a:xfrm>
            <a:prstGeom prst="line">
              <a:avLst/>
            </a:prstGeom>
            <a:noFill/>
            <a:ln w="76200">
              <a:solidFill>
                <a:schemeClr val="tx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6"/>
            <p:cNvSpPr>
              <a:spLocks noChangeArrowheads="1"/>
            </p:cNvSpPr>
            <p:nvPr/>
          </p:nvSpPr>
          <p:spPr bwMode="auto">
            <a:xfrm rot="-5400000">
              <a:off x="-885" y="2081"/>
              <a:ext cx="2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600" dirty="0">
                  <a:solidFill>
                    <a:srgbClr val="FAFD00"/>
                  </a:solidFill>
                  <a:latin typeface="Times New Roman" panose="02020603050405020304" pitchFamily="18" charset="0"/>
                </a:rPr>
                <a:t>Increasing energy</a:t>
              </a:r>
            </a:p>
          </p:txBody>
        </p:sp>
        <p:sp>
          <p:nvSpPr>
            <p:cNvPr id="7" name="Rectangle 7"/>
            <p:cNvSpPr>
              <a:spLocks noChangeArrowheads="1"/>
            </p:cNvSpPr>
            <p:nvPr/>
          </p:nvSpPr>
          <p:spPr bwMode="auto">
            <a:xfrm>
              <a:off x="843" y="3605"/>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 name="Rectangle 8"/>
            <p:cNvSpPr>
              <a:spLocks noChangeArrowheads="1"/>
            </p:cNvSpPr>
            <p:nvPr/>
          </p:nvSpPr>
          <p:spPr bwMode="auto">
            <a:xfrm>
              <a:off x="843" y="2828"/>
              <a:ext cx="268"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 name="Rectangle 9"/>
            <p:cNvSpPr>
              <a:spLocks noChangeArrowheads="1"/>
            </p:cNvSpPr>
            <p:nvPr/>
          </p:nvSpPr>
          <p:spPr bwMode="auto">
            <a:xfrm>
              <a:off x="843" y="2266"/>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 name="Rectangle 10"/>
            <p:cNvSpPr>
              <a:spLocks noChangeArrowheads="1"/>
            </p:cNvSpPr>
            <p:nvPr/>
          </p:nvSpPr>
          <p:spPr bwMode="auto">
            <a:xfrm>
              <a:off x="843" y="1748"/>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1" name="Rectangle 11"/>
            <p:cNvSpPr>
              <a:spLocks noChangeArrowheads="1"/>
            </p:cNvSpPr>
            <p:nvPr/>
          </p:nvSpPr>
          <p:spPr bwMode="auto">
            <a:xfrm>
              <a:off x="843" y="1317"/>
              <a:ext cx="268"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2" name="Rectangle 12"/>
            <p:cNvSpPr>
              <a:spLocks noChangeArrowheads="1"/>
            </p:cNvSpPr>
            <p:nvPr/>
          </p:nvSpPr>
          <p:spPr bwMode="auto">
            <a:xfrm>
              <a:off x="853" y="623"/>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3" name="Rectangle 13"/>
            <p:cNvSpPr>
              <a:spLocks noChangeArrowheads="1"/>
            </p:cNvSpPr>
            <p:nvPr/>
          </p:nvSpPr>
          <p:spPr bwMode="auto">
            <a:xfrm>
              <a:off x="843" y="1009"/>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14" name="Group 17"/>
            <p:cNvGrpSpPr>
              <a:grpSpLocks/>
            </p:cNvGrpSpPr>
            <p:nvPr/>
          </p:nvGrpSpPr>
          <p:grpSpPr bwMode="auto">
            <a:xfrm>
              <a:off x="1416" y="2048"/>
              <a:ext cx="668" cy="250"/>
              <a:chOff x="1416" y="2048"/>
              <a:chExt cx="668" cy="250"/>
            </a:xfrm>
          </p:grpSpPr>
          <p:sp>
            <p:nvSpPr>
              <p:cNvPr id="98" name="Rectangle 14"/>
              <p:cNvSpPr>
                <a:spLocks noChangeArrowheads="1"/>
              </p:cNvSpPr>
              <p:nvPr/>
            </p:nvSpPr>
            <p:spPr bwMode="auto">
              <a:xfrm>
                <a:off x="1416"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9" name="Rectangle 15"/>
              <p:cNvSpPr>
                <a:spLocks noChangeArrowheads="1"/>
              </p:cNvSpPr>
              <p:nvPr/>
            </p:nvSpPr>
            <p:spPr bwMode="auto">
              <a:xfrm>
                <a:off x="1643"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0" name="Rectangle 16"/>
              <p:cNvSpPr>
                <a:spLocks noChangeArrowheads="1"/>
              </p:cNvSpPr>
              <p:nvPr/>
            </p:nvSpPr>
            <p:spPr bwMode="auto">
              <a:xfrm>
                <a:off x="1868" y="2048"/>
                <a:ext cx="216"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15" name="Rectangle 18"/>
            <p:cNvSpPr>
              <a:spLocks noChangeArrowheads="1"/>
            </p:cNvSpPr>
            <p:nvPr/>
          </p:nvSpPr>
          <p:spPr bwMode="auto">
            <a:xfrm>
              <a:off x="1146" y="3574"/>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1s</a:t>
              </a:r>
            </a:p>
          </p:txBody>
        </p:sp>
        <p:sp>
          <p:nvSpPr>
            <p:cNvPr id="16" name="Rectangle 19"/>
            <p:cNvSpPr>
              <a:spLocks noChangeArrowheads="1"/>
            </p:cNvSpPr>
            <p:nvPr/>
          </p:nvSpPr>
          <p:spPr bwMode="auto">
            <a:xfrm>
              <a:off x="1119" y="2805"/>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2s</a:t>
              </a:r>
            </a:p>
          </p:txBody>
        </p:sp>
        <p:sp>
          <p:nvSpPr>
            <p:cNvPr id="17" name="Rectangle 20"/>
            <p:cNvSpPr>
              <a:spLocks noChangeArrowheads="1"/>
            </p:cNvSpPr>
            <p:nvPr/>
          </p:nvSpPr>
          <p:spPr bwMode="auto">
            <a:xfrm>
              <a:off x="1109" y="223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3s</a:t>
              </a:r>
            </a:p>
          </p:txBody>
        </p:sp>
        <p:sp>
          <p:nvSpPr>
            <p:cNvPr id="18" name="Rectangle 21"/>
            <p:cNvSpPr>
              <a:spLocks noChangeArrowheads="1"/>
            </p:cNvSpPr>
            <p:nvPr/>
          </p:nvSpPr>
          <p:spPr bwMode="auto">
            <a:xfrm>
              <a:off x="1100" y="1717"/>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4s</a:t>
              </a:r>
            </a:p>
          </p:txBody>
        </p:sp>
        <p:sp>
          <p:nvSpPr>
            <p:cNvPr id="19" name="Rectangle 22"/>
            <p:cNvSpPr>
              <a:spLocks noChangeArrowheads="1"/>
            </p:cNvSpPr>
            <p:nvPr/>
          </p:nvSpPr>
          <p:spPr bwMode="auto">
            <a:xfrm>
              <a:off x="1109" y="128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5s</a:t>
              </a:r>
            </a:p>
          </p:txBody>
        </p:sp>
        <p:sp>
          <p:nvSpPr>
            <p:cNvPr id="20" name="Rectangle 23"/>
            <p:cNvSpPr>
              <a:spLocks noChangeArrowheads="1"/>
            </p:cNvSpPr>
            <p:nvPr/>
          </p:nvSpPr>
          <p:spPr bwMode="auto">
            <a:xfrm>
              <a:off x="1110" y="95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dirty="0">
                  <a:solidFill>
                    <a:srgbClr val="FAFD00"/>
                  </a:solidFill>
                  <a:latin typeface="Times New Roman" panose="02020603050405020304" pitchFamily="18" charset="0"/>
                </a:rPr>
                <a:t>6s</a:t>
              </a:r>
            </a:p>
          </p:txBody>
        </p:sp>
        <p:sp>
          <p:nvSpPr>
            <p:cNvPr id="21" name="Rectangle 24"/>
            <p:cNvSpPr>
              <a:spLocks noChangeArrowheads="1"/>
            </p:cNvSpPr>
            <p:nvPr/>
          </p:nvSpPr>
          <p:spPr bwMode="auto">
            <a:xfrm>
              <a:off x="1099" y="586"/>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7s</a:t>
              </a:r>
            </a:p>
          </p:txBody>
        </p:sp>
        <p:grpSp>
          <p:nvGrpSpPr>
            <p:cNvPr id="22" name="Group 28"/>
            <p:cNvGrpSpPr>
              <a:grpSpLocks/>
            </p:cNvGrpSpPr>
            <p:nvPr/>
          </p:nvGrpSpPr>
          <p:grpSpPr bwMode="auto">
            <a:xfrm>
              <a:off x="1416" y="2589"/>
              <a:ext cx="678" cy="251"/>
              <a:chOff x="1416" y="2589"/>
              <a:chExt cx="678" cy="251"/>
            </a:xfrm>
          </p:grpSpPr>
          <p:sp>
            <p:nvSpPr>
              <p:cNvPr id="95" name="Rectangle 25"/>
              <p:cNvSpPr>
                <a:spLocks noChangeArrowheads="1"/>
              </p:cNvSpPr>
              <p:nvPr/>
            </p:nvSpPr>
            <p:spPr bwMode="auto">
              <a:xfrm>
                <a:off x="1416"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6" name="Rectangle 26"/>
              <p:cNvSpPr>
                <a:spLocks noChangeArrowheads="1"/>
              </p:cNvSpPr>
              <p:nvPr/>
            </p:nvSpPr>
            <p:spPr bwMode="auto">
              <a:xfrm>
                <a:off x="1643" y="2589"/>
                <a:ext cx="217"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7" name="Rectangle 27"/>
              <p:cNvSpPr>
                <a:spLocks noChangeArrowheads="1"/>
              </p:cNvSpPr>
              <p:nvPr/>
            </p:nvSpPr>
            <p:spPr bwMode="auto">
              <a:xfrm>
                <a:off x="1878"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3" name="Group 32"/>
            <p:cNvGrpSpPr>
              <a:grpSpLocks/>
            </p:cNvGrpSpPr>
            <p:nvPr/>
          </p:nvGrpSpPr>
          <p:grpSpPr bwMode="auto">
            <a:xfrm>
              <a:off x="1416" y="1493"/>
              <a:ext cx="668" cy="250"/>
              <a:chOff x="1416" y="1493"/>
              <a:chExt cx="668" cy="250"/>
            </a:xfrm>
          </p:grpSpPr>
          <p:sp>
            <p:nvSpPr>
              <p:cNvPr id="92" name="Rectangle 29"/>
              <p:cNvSpPr>
                <a:spLocks noChangeArrowheads="1"/>
              </p:cNvSpPr>
              <p:nvPr/>
            </p:nvSpPr>
            <p:spPr bwMode="auto">
              <a:xfrm>
                <a:off x="1416" y="1493"/>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3" name="Rectangle 30"/>
              <p:cNvSpPr>
                <a:spLocks noChangeArrowheads="1"/>
              </p:cNvSpPr>
              <p:nvPr/>
            </p:nvSpPr>
            <p:spPr bwMode="auto">
              <a:xfrm>
                <a:off x="1640"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4" name="Rectangle 31"/>
              <p:cNvSpPr>
                <a:spLocks noChangeArrowheads="1"/>
              </p:cNvSpPr>
              <p:nvPr/>
            </p:nvSpPr>
            <p:spPr bwMode="auto">
              <a:xfrm>
                <a:off x="1871"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4" name="Group 36"/>
            <p:cNvGrpSpPr>
              <a:grpSpLocks/>
            </p:cNvGrpSpPr>
            <p:nvPr/>
          </p:nvGrpSpPr>
          <p:grpSpPr bwMode="auto">
            <a:xfrm>
              <a:off x="1416" y="1104"/>
              <a:ext cx="668" cy="250"/>
              <a:chOff x="1416" y="1104"/>
              <a:chExt cx="668" cy="250"/>
            </a:xfrm>
          </p:grpSpPr>
          <p:sp>
            <p:nvSpPr>
              <p:cNvPr id="89" name="Rectangle 33"/>
              <p:cNvSpPr>
                <a:spLocks noChangeArrowheads="1"/>
              </p:cNvSpPr>
              <p:nvPr/>
            </p:nvSpPr>
            <p:spPr bwMode="auto">
              <a:xfrm>
                <a:off x="1416" y="1104"/>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0" name="Rectangle 34"/>
              <p:cNvSpPr>
                <a:spLocks noChangeArrowheads="1"/>
              </p:cNvSpPr>
              <p:nvPr/>
            </p:nvSpPr>
            <p:spPr bwMode="auto">
              <a:xfrm>
                <a:off x="1640"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1" name="Rectangle 35"/>
              <p:cNvSpPr>
                <a:spLocks noChangeArrowheads="1"/>
              </p:cNvSpPr>
              <p:nvPr/>
            </p:nvSpPr>
            <p:spPr bwMode="auto">
              <a:xfrm>
                <a:off x="1871"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5" name="Group 40"/>
            <p:cNvGrpSpPr>
              <a:grpSpLocks/>
            </p:cNvGrpSpPr>
            <p:nvPr/>
          </p:nvGrpSpPr>
          <p:grpSpPr bwMode="auto">
            <a:xfrm>
              <a:off x="1416" y="722"/>
              <a:ext cx="688" cy="252"/>
              <a:chOff x="1416" y="722"/>
              <a:chExt cx="688" cy="252"/>
            </a:xfrm>
          </p:grpSpPr>
          <p:sp>
            <p:nvSpPr>
              <p:cNvPr id="86" name="Rectangle 37"/>
              <p:cNvSpPr>
                <a:spLocks noChangeArrowheads="1"/>
              </p:cNvSpPr>
              <p:nvPr/>
            </p:nvSpPr>
            <p:spPr bwMode="auto">
              <a:xfrm>
                <a:off x="1416"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7" name="Rectangle 38"/>
              <p:cNvSpPr>
                <a:spLocks noChangeArrowheads="1"/>
              </p:cNvSpPr>
              <p:nvPr/>
            </p:nvSpPr>
            <p:spPr bwMode="auto">
              <a:xfrm>
                <a:off x="1647"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8" name="Rectangle 39"/>
              <p:cNvSpPr>
                <a:spLocks noChangeArrowheads="1"/>
              </p:cNvSpPr>
              <p:nvPr/>
            </p:nvSpPr>
            <p:spPr bwMode="auto">
              <a:xfrm>
                <a:off x="1885"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26" name="Rectangle 41"/>
            <p:cNvSpPr>
              <a:spLocks noChangeArrowheads="1"/>
            </p:cNvSpPr>
            <p:nvPr/>
          </p:nvSpPr>
          <p:spPr bwMode="auto">
            <a:xfrm>
              <a:off x="2051" y="2545"/>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2p</a:t>
              </a:r>
            </a:p>
          </p:txBody>
        </p:sp>
        <p:sp>
          <p:nvSpPr>
            <p:cNvPr id="27" name="Rectangle 42"/>
            <p:cNvSpPr>
              <a:spLocks noChangeArrowheads="1"/>
            </p:cNvSpPr>
            <p:nvPr/>
          </p:nvSpPr>
          <p:spPr bwMode="auto">
            <a:xfrm>
              <a:off x="2051" y="198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3p</a:t>
              </a:r>
            </a:p>
          </p:txBody>
        </p:sp>
        <p:sp>
          <p:nvSpPr>
            <p:cNvPr id="28" name="Rectangle 43"/>
            <p:cNvSpPr>
              <a:spLocks noChangeArrowheads="1"/>
            </p:cNvSpPr>
            <p:nvPr/>
          </p:nvSpPr>
          <p:spPr bwMode="auto">
            <a:xfrm>
              <a:off x="2051" y="144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4p</a:t>
              </a:r>
            </a:p>
          </p:txBody>
        </p:sp>
        <p:sp>
          <p:nvSpPr>
            <p:cNvPr id="29" name="Rectangle 44"/>
            <p:cNvSpPr>
              <a:spLocks noChangeArrowheads="1"/>
            </p:cNvSpPr>
            <p:nvPr/>
          </p:nvSpPr>
          <p:spPr bwMode="auto">
            <a:xfrm>
              <a:off x="2051" y="105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5p</a:t>
              </a:r>
            </a:p>
          </p:txBody>
        </p:sp>
        <p:sp>
          <p:nvSpPr>
            <p:cNvPr id="30" name="Rectangle 45"/>
            <p:cNvSpPr>
              <a:spLocks noChangeArrowheads="1"/>
            </p:cNvSpPr>
            <p:nvPr/>
          </p:nvSpPr>
          <p:spPr bwMode="auto">
            <a:xfrm>
              <a:off x="2051" y="66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6p</a:t>
              </a:r>
            </a:p>
          </p:txBody>
        </p:sp>
        <p:grpSp>
          <p:nvGrpSpPr>
            <p:cNvPr id="31" name="Group 52"/>
            <p:cNvGrpSpPr>
              <a:grpSpLocks/>
            </p:cNvGrpSpPr>
            <p:nvPr/>
          </p:nvGrpSpPr>
          <p:grpSpPr bwMode="auto">
            <a:xfrm>
              <a:off x="2422" y="1688"/>
              <a:ext cx="1051" cy="250"/>
              <a:chOff x="2422" y="1688"/>
              <a:chExt cx="1051" cy="250"/>
            </a:xfrm>
          </p:grpSpPr>
          <p:sp>
            <p:nvSpPr>
              <p:cNvPr id="80" name="Rectangle 46"/>
              <p:cNvSpPr>
                <a:spLocks noChangeArrowheads="1"/>
              </p:cNvSpPr>
              <p:nvPr/>
            </p:nvSpPr>
            <p:spPr bwMode="auto">
              <a:xfrm>
                <a:off x="3269"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1" name="Rectangle 47"/>
              <p:cNvSpPr>
                <a:spLocks noChangeArrowheads="1"/>
              </p:cNvSpPr>
              <p:nvPr/>
            </p:nvSpPr>
            <p:spPr bwMode="auto">
              <a:xfrm>
                <a:off x="3064"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82" name="Group 51"/>
              <p:cNvGrpSpPr>
                <a:grpSpLocks/>
              </p:cNvGrpSpPr>
              <p:nvPr/>
            </p:nvGrpSpPr>
            <p:grpSpPr bwMode="auto">
              <a:xfrm>
                <a:off x="2422" y="1688"/>
                <a:ext cx="637" cy="250"/>
                <a:chOff x="2422" y="1688"/>
                <a:chExt cx="637" cy="250"/>
              </a:xfrm>
            </p:grpSpPr>
            <p:sp>
              <p:nvSpPr>
                <p:cNvPr id="83" name="Rectangle 48"/>
                <p:cNvSpPr>
                  <a:spLocks noChangeArrowheads="1"/>
                </p:cNvSpPr>
                <p:nvPr/>
              </p:nvSpPr>
              <p:spPr bwMode="auto">
                <a:xfrm>
                  <a:off x="2422"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4" name="Rectangle 49"/>
                <p:cNvSpPr>
                  <a:spLocks noChangeArrowheads="1"/>
                </p:cNvSpPr>
                <p:nvPr/>
              </p:nvSpPr>
              <p:spPr bwMode="auto">
                <a:xfrm>
                  <a:off x="2636" y="1688"/>
                  <a:ext cx="20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5" name="Rectangle 50"/>
                <p:cNvSpPr>
                  <a:spLocks noChangeArrowheads="1"/>
                </p:cNvSpPr>
                <p:nvPr/>
              </p:nvSpPr>
              <p:spPr bwMode="auto">
                <a:xfrm>
                  <a:off x="2857" y="1688"/>
                  <a:ext cx="20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32" name="Rectangle 53"/>
            <p:cNvSpPr>
              <a:spLocks noChangeArrowheads="1"/>
            </p:cNvSpPr>
            <p:nvPr/>
          </p:nvSpPr>
          <p:spPr bwMode="auto">
            <a:xfrm>
              <a:off x="3449" y="163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3d</a:t>
              </a:r>
            </a:p>
          </p:txBody>
        </p:sp>
        <p:sp>
          <p:nvSpPr>
            <p:cNvPr id="33" name="Rectangle 54"/>
            <p:cNvSpPr>
              <a:spLocks noChangeArrowheads="1"/>
            </p:cNvSpPr>
            <p:nvPr/>
          </p:nvSpPr>
          <p:spPr bwMode="auto">
            <a:xfrm>
              <a:off x="3449" y="114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4d</a:t>
              </a:r>
            </a:p>
          </p:txBody>
        </p:sp>
        <p:sp>
          <p:nvSpPr>
            <p:cNvPr id="34" name="Rectangle 55"/>
            <p:cNvSpPr>
              <a:spLocks noChangeArrowheads="1"/>
            </p:cNvSpPr>
            <p:nvPr/>
          </p:nvSpPr>
          <p:spPr bwMode="auto">
            <a:xfrm>
              <a:off x="3449" y="758"/>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5d</a:t>
              </a:r>
            </a:p>
          </p:txBody>
        </p:sp>
        <p:grpSp>
          <p:nvGrpSpPr>
            <p:cNvPr id="35" name="Group 62"/>
            <p:cNvGrpSpPr>
              <a:grpSpLocks/>
            </p:cNvGrpSpPr>
            <p:nvPr/>
          </p:nvGrpSpPr>
          <p:grpSpPr bwMode="auto">
            <a:xfrm>
              <a:off x="2434" y="1160"/>
              <a:ext cx="1051" cy="251"/>
              <a:chOff x="2434" y="1160"/>
              <a:chExt cx="1051" cy="251"/>
            </a:xfrm>
          </p:grpSpPr>
          <p:sp>
            <p:nvSpPr>
              <p:cNvPr id="74" name="Rectangle 56"/>
              <p:cNvSpPr>
                <a:spLocks noChangeArrowheads="1"/>
              </p:cNvSpPr>
              <p:nvPr/>
            </p:nvSpPr>
            <p:spPr bwMode="auto">
              <a:xfrm>
                <a:off x="3281"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5" name="Rectangle 57"/>
              <p:cNvSpPr>
                <a:spLocks noChangeArrowheads="1"/>
              </p:cNvSpPr>
              <p:nvPr/>
            </p:nvSpPr>
            <p:spPr bwMode="auto">
              <a:xfrm>
                <a:off x="3076"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6" name="Group 61"/>
              <p:cNvGrpSpPr>
                <a:grpSpLocks/>
              </p:cNvGrpSpPr>
              <p:nvPr/>
            </p:nvGrpSpPr>
            <p:grpSpPr bwMode="auto">
              <a:xfrm>
                <a:off x="2434" y="1160"/>
                <a:ext cx="638" cy="251"/>
                <a:chOff x="2434" y="1160"/>
                <a:chExt cx="638" cy="251"/>
              </a:xfrm>
            </p:grpSpPr>
            <p:sp>
              <p:nvSpPr>
                <p:cNvPr id="77" name="Rectangle 58"/>
                <p:cNvSpPr>
                  <a:spLocks noChangeArrowheads="1"/>
                </p:cNvSpPr>
                <p:nvPr/>
              </p:nvSpPr>
              <p:spPr bwMode="auto">
                <a:xfrm>
                  <a:off x="2434"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8" name="Rectangle 59"/>
                <p:cNvSpPr>
                  <a:spLocks noChangeArrowheads="1"/>
                </p:cNvSpPr>
                <p:nvPr/>
              </p:nvSpPr>
              <p:spPr bwMode="auto">
                <a:xfrm>
                  <a:off x="2648" y="116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9" name="Rectangle 60"/>
                <p:cNvSpPr>
                  <a:spLocks noChangeArrowheads="1"/>
                </p:cNvSpPr>
                <p:nvPr/>
              </p:nvSpPr>
              <p:spPr bwMode="auto">
                <a:xfrm>
                  <a:off x="2870" y="116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6" name="Group 69"/>
            <p:cNvGrpSpPr>
              <a:grpSpLocks/>
            </p:cNvGrpSpPr>
            <p:nvPr/>
          </p:nvGrpSpPr>
          <p:grpSpPr bwMode="auto">
            <a:xfrm>
              <a:off x="2434" y="816"/>
              <a:ext cx="1051" cy="251"/>
              <a:chOff x="2434" y="816"/>
              <a:chExt cx="1051" cy="251"/>
            </a:xfrm>
          </p:grpSpPr>
          <p:sp>
            <p:nvSpPr>
              <p:cNvPr id="68" name="Rectangle 63"/>
              <p:cNvSpPr>
                <a:spLocks noChangeArrowheads="1"/>
              </p:cNvSpPr>
              <p:nvPr/>
            </p:nvSpPr>
            <p:spPr bwMode="auto">
              <a:xfrm>
                <a:off x="3281"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9" name="Rectangle 64"/>
              <p:cNvSpPr>
                <a:spLocks noChangeArrowheads="1"/>
              </p:cNvSpPr>
              <p:nvPr/>
            </p:nvSpPr>
            <p:spPr bwMode="auto">
              <a:xfrm>
                <a:off x="3076"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0" name="Group 68"/>
              <p:cNvGrpSpPr>
                <a:grpSpLocks/>
              </p:cNvGrpSpPr>
              <p:nvPr/>
            </p:nvGrpSpPr>
            <p:grpSpPr bwMode="auto">
              <a:xfrm>
                <a:off x="2434" y="816"/>
                <a:ext cx="638" cy="251"/>
                <a:chOff x="2434" y="816"/>
                <a:chExt cx="638" cy="251"/>
              </a:xfrm>
            </p:grpSpPr>
            <p:sp>
              <p:nvSpPr>
                <p:cNvPr id="71" name="Rectangle 65"/>
                <p:cNvSpPr>
                  <a:spLocks noChangeArrowheads="1"/>
                </p:cNvSpPr>
                <p:nvPr/>
              </p:nvSpPr>
              <p:spPr bwMode="auto">
                <a:xfrm>
                  <a:off x="2434"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2" name="Rectangle 66"/>
                <p:cNvSpPr>
                  <a:spLocks noChangeArrowheads="1"/>
                </p:cNvSpPr>
                <p:nvPr/>
              </p:nvSpPr>
              <p:spPr bwMode="auto">
                <a:xfrm>
                  <a:off x="2648" y="816"/>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3" name="Rectangle 67"/>
                <p:cNvSpPr>
                  <a:spLocks noChangeArrowheads="1"/>
                </p:cNvSpPr>
                <p:nvPr/>
              </p:nvSpPr>
              <p:spPr bwMode="auto">
                <a:xfrm>
                  <a:off x="2870" y="816"/>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7" name="Group 77"/>
            <p:cNvGrpSpPr>
              <a:grpSpLocks/>
            </p:cNvGrpSpPr>
            <p:nvPr/>
          </p:nvGrpSpPr>
          <p:grpSpPr bwMode="auto">
            <a:xfrm>
              <a:off x="3788" y="1005"/>
              <a:ext cx="1273" cy="251"/>
              <a:chOff x="3788" y="1005"/>
              <a:chExt cx="1273" cy="251"/>
            </a:xfrm>
          </p:grpSpPr>
          <p:sp>
            <p:nvSpPr>
              <p:cNvPr id="61" name="Rectangle 70"/>
              <p:cNvSpPr>
                <a:spLocks noChangeArrowheads="1"/>
              </p:cNvSpPr>
              <p:nvPr/>
            </p:nvSpPr>
            <p:spPr bwMode="auto">
              <a:xfrm>
                <a:off x="4523"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2" name="Rectangle 71"/>
              <p:cNvSpPr>
                <a:spLocks noChangeArrowheads="1"/>
              </p:cNvSpPr>
              <p:nvPr/>
            </p:nvSpPr>
            <p:spPr bwMode="auto">
              <a:xfrm>
                <a:off x="434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3" name="Rectangle 72"/>
              <p:cNvSpPr>
                <a:spLocks noChangeArrowheads="1"/>
              </p:cNvSpPr>
              <p:nvPr/>
            </p:nvSpPr>
            <p:spPr bwMode="auto">
              <a:xfrm>
                <a:off x="3788"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4" name="Rectangle 73"/>
              <p:cNvSpPr>
                <a:spLocks noChangeArrowheads="1"/>
              </p:cNvSpPr>
              <p:nvPr/>
            </p:nvSpPr>
            <p:spPr bwMode="auto">
              <a:xfrm>
                <a:off x="3974" y="1005"/>
                <a:ext cx="17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5" name="Rectangle 74"/>
              <p:cNvSpPr>
                <a:spLocks noChangeArrowheads="1"/>
              </p:cNvSpPr>
              <p:nvPr/>
            </p:nvSpPr>
            <p:spPr bwMode="auto">
              <a:xfrm>
                <a:off x="416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6" name="Rectangle 75"/>
              <p:cNvSpPr>
                <a:spLocks noChangeArrowheads="1"/>
              </p:cNvSpPr>
              <p:nvPr/>
            </p:nvSpPr>
            <p:spPr bwMode="auto">
              <a:xfrm>
                <a:off x="4709"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7" name="Rectangle 76"/>
              <p:cNvSpPr>
                <a:spLocks noChangeArrowheads="1"/>
              </p:cNvSpPr>
              <p:nvPr/>
            </p:nvSpPr>
            <p:spPr bwMode="auto">
              <a:xfrm>
                <a:off x="4886"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8" name="Group 85"/>
            <p:cNvGrpSpPr>
              <a:grpSpLocks/>
            </p:cNvGrpSpPr>
            <p:nvPr/>
          </p:nvGrpSpPr>
          <p:grpSpPr bwMode="auto">
            <a:xfrm>
              <a:off x="3777" y="589"/>
              <a:ext cx="1274" cy="252"/>
              <a:chOff x="3777" y="589"/>
              <a:chExt cx="1274" cy="252"/>
            </a:xfrm>
          </p:grpSpPr>
          <p:sp>
            <p:nvSpPr>
              <p:cNvPr id="54" name="Rectangle 78"/>
              <p:cNvSpPr>
                <a:spLocks noChangeArrowheads="1"/>
              </p:cNvSpPr>
              <p:nvPr/>
            </p:nvSpPr>
            <p:spPr bwMode="auto">
              <a:xfrm>
                <a:off x="451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5" name="Rectangle 79"/>
              <p:cNvSpPr>
                <a:spLocks noChangeArrowheads="1"/>
              </p:cNvSpPr>
              <p:nvPr/>
            </p:nvSpPr>
            <p:spPr bwMode="auto">
              <a:xfrm>
                <a:off x="4334"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6" name="Rectangle 80"/>
              <p:cNvSpPr>
                <a:spLocks noChangeArrowheads="1"/>
              </p:cNvSpPr>
              <p:nvPr/>
            </p:nvSpPr>
            <p:spPr bwMode="auto">
              <a:xfrm>
                <a:off x="3777" y="589"/>
                <a:ext cx="175"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7" name="Rectangle 81"/>
              <p:cNvSpPr>
                <a:spLocks noChangeArrowheads="1"/>
              </p:cNvSpPr>
              <p:nvPr/>
            </p:nvSpPr>
            <p:spPr bwMode="auto">
              <a:xfrm>
                <a:off x="396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8" name="Rectangle 82"/>
              <p:cNvSpPr>
                <a:spLocks noChangeArrowheads="1"/>
              </p:cNvSpPr>
              <p:nvPr/>
            </p:nvSpPr>
            <p:spPr bwMode="auto">
              <a:xfrm>
                <a:off x="4155"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9" name="Rectangle 83"/>
              <p:cNvSpPr>
                <a:spLocks noChangeArrowheads="1"/>
              </p:cNvSpPr>
              <p:nvPr/>
            </p:nvSpPr>
            <p:spPr bwMode="auto">
              <a:xfrm>
                <a:off x="4699"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0" name="Rectangle 84"/>
              <p:cNvSpPr>
                <a:spLocks noChangeArrowheads="1"/>
              </p:cNvSpPr>
              <p:nvPr/>
            </p:nvSpPr>
            <p:spPr bwMode="auto">
              <a:xfrm>
                <a:off x="4875"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9" name="Group 89"/>
            <p:cNvGrpSpPr>
              <a:grpSpLocks/>
            </p:cNvGrpSpPr>
            <p:nvPr/>
          </p:nvGrpSpPr>
          <p:grpSpPr bwMode="auto">
            <a:xfrm>
              <a:off x="1418" y="356"/>
              <a:ext cx="689" cy="251"/>
              <a:chOff x="1418" y="356"/>
              <a:chExt cx="689" cy="251"/>
            </a:xfrm>
          </p:grpSpPr>
          <p:sp>
            <p:nvSpPr>
              <p:cNvPr id="51" name="Rectangle 86"/>
              <p:cNvSpPr>
                <a:spLocks noChangeArrowheads="1"/>
              </p:cNvSpPr>
              <p:nvPr/>
            </p:nvSpPr>
            <p:spPr bwMode="auto">
              <a:xfrm>
                <a:off x="1418" y="356"/>
                <a:ext cx="220"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2" name="Rectangle 87"/>
              <p:cNvSpPr>
                <a:spLocks noChangeArrowheads="1"/>
              </p:cNvSpPr>
              <p:nvPr/>
            </p:nvSpPr>
            <p:spPr bwMode="auto">
              <a:xfrm>
                <a:off x="1650"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3" name="Rectangle 88"/>
              <p:cNvSpPr>
                <a:spLocks noChangeArrowheads="1"/>
              </p:cNvSpPr>
              <p:nvPr/>
            </p:nvSpPr>
            <p:spPr bwMode="auto">
              <a:xfrm>
                <a:off x="1888"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40" name="Rectangle 90"/>
            <p:cNvSpPr>
              <a:spLocks noChangeArrowheads="1"/>
            </p:cNvSpPr>
            <p:nvPr/>
          </p:nvSpPr>
          <p:spPr bwMode="auto">
            <a:xfrm>
              <a:off x="2095" y="313"/>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7p</a:t>
              </a:r>
            </a:p>
          </p:txBody>
        </p:sp>
        <p:grpSp>
          <p:nvGrpSpPr>
            <p:cNvPr id="41" name="Group 97"/>
            <p:cNvGrpSpPr>
              <a:grpSpLocks/>
            </p:cNvGrpSpPr>
            <p:nvPr/>
          </p:nvGrpSpPr>
          <p:grpSpPr bwMode="auto">
            <a:xfrm>
              <a:off x="2437" y="430"/>
              <a:ext cx="1051" cy="251"/>
              <a:chOff x="2437" y="430"/>
              <a:chExt cx="1051" cy="251"/>
            </a:xfrm>
          </p:grpSpPr>
          <p:sp>
            <p:nvSpPr>
              <p:cNvPr id="45" name="Rectangle 91"/>
              <p:cNvSpPr>
                <a:spLocks noChangeArrowheads="1"/>
              </p:cNvSpPr>
              <p:nvPr/>
            </p:nvSpPr>
            <p:spPr bwMode="auto">
              <a:xfrm>
                <a:off x="3284"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6" name="Rectangle 92"/>
              <p:cNvSpPr>
                <a:spLocks noChangeArrowheads="1"/>
              </p:cNvSpPr>
              <p:nvPr/>
            </p:nvSpPr>
            <p:spPr bwMode="auto">
              <a:xfrm>
                <a:off x="3079"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47" name="Group 96"/>
              <p:cNvGrpSpPr>
                <a:grpSpLocks/>
              </p:cNvGrpSpPr>
              <p:nvPr/>
            </p:nvGrpSpPr>
            <p:grpSpPr bwMode="auto">
              <a:xfrm>
                <a:off x="2437" y="430"/>
                <a:ext cx="638" cy="251"/>
                <a:chOff x="2437" y="430"/>
                <a:chExt cx="638" cy="251"/>
              </a:xfrm>
            </p:grpSpPr>
            <p:sp>
              <p:nvSpPr>
                <p:cNvPr id="48" name="Rectangle 93"/>
                <p:cNvSpPr>
                  <a:spLocks noChangeArrowheads="1"/>
                </p:cNvSpPr>
                <p:nvPr/>
              </p:nvSpPr>
              <p:spPr bwMode="auto">
                <a:xfrm>
                  <a:off x="2437"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9" name="Rectangle 94"/>
                <p:cNvSpPr>
                  <a:spLocks noChangeArrowheads="1"/>
                </p:cNvSpPr>
                <p:nvPr/>
              </p:nvSpPr>
              <p:spPr bwMode="auto">
                <a:xfrm>
                  <a:off x="2651" y="43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0" name="Rectangle 95"/>
                <p:cNvSpPr>
                  <a:spLocks noChangeArrowheads="1"/>
                </p:cNvSpPr>
                <p:nvPr/>
              </p:nvSpPr>
              <p:spPr bwMode="auto">
                <a:xfrm>
                  <a:off x="2873" y="43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42" name="Rectangle 98"/>
            <p:cNvSpPr>
              <a:spLocks noChangeArrowheads="1"/>
            </p:cNvSpPr>
            <p:nvPr/>
          </p:nvSpPr>
          <p:spPr bwMode="auto">
            <a:xfrm>
              <a:off x="3441" y="37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6d</a:t>
              </a:r>
            </a:p>
          </p:txBody>
        </p:sp>
        <p:sp>
          <p:nvSpPr>
            <p:cNvPr id="43" name="Rectangle 99"/>
            <p:cNvSpPr>
              <a:spLocks noChangeArrowheads="1"/>
            </p:cNvSpPr>
            <p:nvPr/>
          </p:nvSpPr>
          <p:spPr bwMode="auto">
            <a:xfrm>
              <a:off x="5030" y="952"/>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4f</a:t>
              </a:r>
            </a:p>
          </p:txBody>
        </p:sp>
        <p:sp>
          <p:nvSpPr>
            <p:cNvPr id="44" name="Rectangle 100"/>
            <p:cNvSpPr>
              <a:spLocks noChangeArrowheads="1"/>
            </p:cNvSpPr>
            <p:nvPr/>
          </p:nvSpPr>
          <p:spPr bwMode="auto">
            <a:xfrm>
              <a:off x="5023" y="554"/>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5f</a:t>
              </a:r>
            </a:p>
          </p:txBody>
        </p:sp>
      </p:grpSp>
      <p:sp>
        <p:nvSpPr>
          <p:cNvPr id="104" name="Line 3"/>
          <p:cNvSpPr>
            <a:spLocks noChangeShapeType="1"/>
          </p:cNvSpPr>
          <p:nvPr/>
        </p:nvSpPr>
        <p:spPr bwMode="auto">
          <a:xfrm>
            <a:off x="2661901" y="5764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
          <p:cNvSpPr>
            <a:spLocks noChangeShapeType="1"/>
          </p:cNvSpPr>
          <p:nvPr/>
        </p:nvSpPr>
        <p:spPr bwMode="auto">
          <a:xfrm flipV="1">
            <a:off x="2814234" y="574198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2"/>
          <p:cNvSpPr txBox="1">
            <a:spLocks noChangeArrowheads="1"/>
          </p:cNvSpPr>
          <p:nvPr/>
        </p:nvSpPr>
        <p:spPr>
          <a:xfrm>
            <a:off x="5457248" y="33383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endParaRPr lang="en-US" sz="3200" dirty="0" smtClean="0"/>
          </a:p>
        </p:txBody>
      </p:sp>
      <p:sp>
        <p:nvSpPr>
          <p:cNvPr id="103" name="Line 6"/>
          <p:cNvSpPr>
            <a:spLocks noChangeShapeType="1"/>
          </p:cNvSpPr>
          <p:nvPr/>
        </p:nvSpPr>
        <p:spPr bwMode="auto">
          <a:xfrm>
            <a:off x="2661901"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7"/>
          <p:cNvSpPr>
            <a:spLocks noChangeShapeType="1"/>
          </p:cNvSpPr>
          <p:nvPr/>
        </p:nvSpPr>
        <p:spPr bwMode="auto">
          <a:xfrm flipV="1">
            <a:off x="2814234"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6"/>
          <p:cNvSpPr>
            <a:spLocks noChangeShapeType="1"/>
          </p:cNvSpPr>
          <p:nvPr/>
        </p:nvSpPr>
        <p:spPr bwMode="auto">
          <a:xfrm>
            <a:off x="3578575" y="4138293"/>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Line 6"/>
          <p:cNvSpPr>
            <a:spLocks noChangeShapeType="1"/>
          </p:cNvSpPr>
          <p:nvPr/>
        </p:nvSpPr>
        <p:spPr bwMode="auto">
          <a:xfrm>
            <a:off x="3919769" y="4105806"/>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Line 6"/>
          <p:cNvSpPr>
            <a:spLocks noChangeShapeType="1"/>
          </p:cNvSpPr>
          <p:nvPr/>
        </p:nvSpPr>
        <p:spPr bwMode="auto">
          <a:xfrm>
            <a:off x="4329202" y="4128631"/>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7"/>
          <p:cNvSpPr>
            <a:spLocks noChangeShapeType="1"/>
          </p:cNvSpPr>
          <p:nvPr/>
        </p:nvSpPr>
        <p:spPr bwMode="auto">
          <a:xfrm flipV="1">
            <a:off x="3697221" y="4138293"/>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Line 7"/>
          <p:cNvSpPr>
            <a:spLocks noChangeShapeType="1"/>
          </p:cNvSpPr>
          <p:nvPr/>
        </p:nvSpPr>
        <p:spPr bwMode="auto">
          <a:xfrm flipV="1">
            <a:off x="4054566" y="4138293"/>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Line 7"/>
          <p:cNvSpPr>
            <a:spLocks noChangeShapeType="1"/>
          </p:cNvSpPr>
          <p:nvPr/>
        </p:nvSpPr>
        <p:spPr bwMode="auto">
          <a:xfrm flipV="1">
            <a:off x="4449132" y="4138293"/>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2"/>
          <p:cNvSpPr txBox="1">
            <a:spLocks noChangeArrowheads="1"/>
          </p:cNvSpPr>
          <p:nvPr/>
        </p:nvSpPr>
        <p:spPr>
          <a:xfrm>
            <a:off x="5609648" y="34907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r>
              <a:rPr lang="en-US" sz="3200" dirty="0" smtClean="0"/>
              <a:t>The next six electrons go into the 2p orbital</a:t>
            </a:r>
          </a:p>
          <a:p>
            <a:pPr marL="571500" indent="-457200">
              <a:defRPr/>
            </a:pPr>
            <a:r>
              <a:rPr lang="en-US" sz="3200" dirty="0" smtClean="0"/>
              <a:t>Notice the opposite spin</a:t>
            </a:r>
          </a:p>
        </p:txBody>
      </p:sp>
    </p:spTree>
    <p:extLst>
      <p:ext uri="{BB962C8B-B14F-4D97-AF65-F5344CB8AC3E}">
        <p14:creationId xmlns:p14="http://schemas.microsoft.com/office/powerpoint/2010/main" val="346817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
                                        </p:tgtEl>
                                        <p:attrNameLst>
                                          <p:attrName>style.visibility</p:attrName>
                                        </p:attrNameLst>
                                      </p:cBhvr>
                                      <p:to>
                                        <p:strVal val="visible"/>
                                      </p:to>
                                    </p:set>
                                    <p:anim calcmode="lin" valueType="num">
                                      <p:cBhvr additive="base">
                                        <p:cTn id="13" dur="500" fill="hold"/>
                                        <p:tgtEl>
                                          <p:spTgt spid="108"/>
                                        </p:tgtEl>
                                        <p:attrNameLst>
                                          <p:attrName>ppt_x</p:attrName>
                                        </p:attrNameLst>
                                      </p:cBhvr>
                                      <p:tavLst>
                                        <p:tav tm="0">
                                          <p:val>
                                            <p:strVal val="#ppt_x"/>
                                          </p:val>
                                        </p:tav>
                                        <p:tav tm="100000">
                                          <p:val>
                                            <p:strVal val="#ppt_x"/>
                                          </p:val>
                                        </p:tav>
                                      </p:tavLst>
                                    </p:anim>
                                    <p:anim calcmode="lin" valueType="num">
                                      <p:cBhvr additive="base">
                                        <p:cTn id="14"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additive="base">
                                        <p:cTn id="19" dur="500" fill="hold"/>
                                        <p:tgtEl>
                                          <p:spTgt spid="109"/>
                                        </p:tgtEl>
                                        <p:attrNameLst>
                                          <p:attrName>ppt_x</p:attrName>
                                        </p:attrNameLst>
                                      </p:cBhvr>
                                      <p:tavLst>
                                        <p:tav tm="0">
                                          <p:val>
                                            <p:strVal val="#ppt_x"/>
                                          </p:val>
                                        </p:tav>
                                        <p:tav tm="100000">
                                          <p:val>
                                            <p:strVal val="#ppt_x"/>
                                          </p:val>
                                        </p:tav>
                                      </p:tavLst>
                                    </p:anim>
                                    <p:anim calcmode="lin" valueType="num">
                                      <p:cBhvr additive="base">
                                        <p:cTn id="20"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0"/>
                                        </p:tgtEl>
                                        <p:attrNameLst>
                                          <p:attrName>style.visibility</p:attrName>
                                        </p:attrNameLst>
                                      </p:cBhvr>
                                      <p:to>
                                        <p:strVal val="visible"/>
                                      </p:to>
                                    </p:set>
                                    <p:anim calcmode="lin" valueType="num">
                                      <p:cBhvr additive="base">
                                        <p:cTn id="25" dur="500" fill="hold"/>
                                        <p:tgtEl>
                                          <p:spTgt spid="110"/>
                                        </p:tgtEl>
                                        <p:attrNameLst>
                                          <p:attrName>ppt_x</p:attrName>
                                        </p:attrNameLst>
                                      </p:cBhvr>
                                      <p:tavLst>
                                        <p:tav tm="0">
                                          <p:val>
                                            <p:strVal val="#ppt_x"/>
                                          </p:val>
                                        </p:tav>
                                        <p:tav tm="100000">
                                          <p:val>
                                            <p:strVal val="#ppt_x"/>
                                          </p:val>
                                        </p:tav>
                                      </p:tavLst>
                                    </p:anim>
                                    <p:anim calcmode="lin" valueType="num">
                                      <p:cBhvr additive="base">
                                        <p:cTn id="26"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1"/>
                                        </p:tgtEl>
                                        <p:attrNameLst>
                                          <p:attrName>style.visibility</p:attrName>
                                        </p:attrNameLst>
                                      </p:cBhvr>
                                      <p:to>
                                        <p:strVal val="visible"/>
                                      </p:to>
                                    </p:set>
                                    <p:anim calcmode="lin" valueType="num">
                                      <p:cBhvr additive="base">
                                        <p:cTn id="31" dur="500" fill="hold"/>
                                        <p:tgtEl>
                                          <p:spTgt spid="111"/>
                                        </p:tgtEl>
                                        <p:attrNameLst>
                                          <p:attrName>ppt_x</p:attrName>
                                        </p:attrNameLst>
                                      </p:cBhvr>
                                      <p:tavLst>
                                        <p:tav tm="0">
                                          <p:val>
                                            <p:strVal val="#ppt_x"/>
                                          </p:val>
                                        </p:tav>
                                        <p:tav tm="100000">
                                          <p:val>
                                            <p:strVal val="#ppt_x"/>
                                          </p:val>
                                        </p:tav>
                                      </p:tavLst>
                                    </p:anim>
                                    <p:anim calcmode="lin" valueType="num">
                                      <p:cBhvr additive="base">
                                        <p:cTn id="32"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
                                        </p:tgtEl>
                                        <p:attrNameLst>
                                          <p:attrName>style.visibility</p:attrName>
                                        </p:attrNameLst>
                                      </p:cBhvr>
                                      <p:to>
                                        <p:strVal val="visible"/>
                                      </p:to>
                                    </p:set>
                                    <p:anim calcmode="lin" valueType="num">
                                      <p:cBhvr additive="base">
                                        <p:cTn id="37" dur="500" fill="hold"/>
                                        <p:tgtEl>
                                          <p:spTgt spid="112"/>
                                        </p:tgtEl>
                                        <p:attrNameLst>
                                          <p:attrName>ppt_x</p:attrName>
                                        </p:attrNameLst>
                                      </p:cBhvr>
                                      <p:tavLst>
                                        <p:tav tm="0">
                                          <p:val>
                                            <p:strVal val="#ppt_x"/>
                                          </p:val>
                                        </p:tav>
                                        <p:tav tm="100000">
                                          <p:val>
                                            <p:strVal val="#ppt_x"/>
                                          </p:val>
                                        </p:tav>
                                      </p:tavLst>
                                    </p:anim>
                                    <p:anim calcmode="lin" valueType="num">
                                      <p:cBhvr additive="base">
                                        <p:cTn id="38"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
                                        </p:tgtEl>
                                        <p:attrNameLst>
                                          <p:attrName>style.visibility</p:attrName>
                                        </p:attrNameLst>
                                      </p:cBhvr>
                                      <p:to>
                                        <p:strVal val="visible"/>
                                      </p:to>
                                    </p:set>
                                    <p:anim calcmode="lin" valueType="num">
                                      <p:cBhvr additive="base">
                                        <p:cTn id="43" dur="500" fill="hold"/>
                                        <p:tgtEl>
                                          <p:spTgt spid="113"/>
                                        </p:tgtEl>
                                        <p:attrNameLst>
                                          <p:attrName>ppt_x</p:attrName>
                                        </p:attrNameLst>
                                      </p:cBhvr>
                                      <p:tavLst>
                                        <p:tav tm="0">
                                          <p:val>
                                            <p:strVal val="#ppt_x"/>
                                          </p:val>
                                        </p:tav>
                                        <p:tav tm="100000">
                                          <p:val>
                                            <p:strVal val="#ppt_x"/>
                                          </p:val>
                                        </p:tav>
                                      </p:tavLst>
                                    </p:anim>
                                    <p:anim calcmode="lin" valueType="num">
                                      <p:cBhvr additive="base">
                                        <p:cTn id="44"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10" grpId="0" animBg="1"/>
      <p:bldP spid="111" grpId="0" animBg="1"/>
      <p:bldP spid="112" grpId="0" animBg="1"/>
      <p:bldP spid="113" grpId="0" animBg="1"/>
      <p:bldP spid="115"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389733" y="318114"/>
            <a:ext cx="9180086" cy="63435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101"/>
          <p:cNvGrpSpPr>
            <a:grpSpLocks/>
          </p:cNvGrpSpPr>
          <p:nvPr/>
        </p:nvGrpSpPr>
        <p:grpSpPr bwMode="auto">
          <a:xfrm>
            <a:off x="1596788" y="423081"/>
            <a:ext cx="8173872" cy="6029369"/>
            <a:chOff x="248" y="288"/>
            <a:chExt cx="5176" cy="3744"/>
          </a:xfrm>
        </p:grpSpPr>
        <p:sp>
          <p:nvSpPr>
            <p:cNvPr id="5" name="Line 5"/>
            <p:cNvSpPr>
              <a:spLocks noChangeShapeType="1"/>
            </p:cNvSpPr>
            <p:nvPr/>
          </p:nvSpPr>
          <p:spPr bwMode="auto">
            <a:xfrm>
              <a:off x="689" y="288"/>
              <a:ext cx="12" cy="3744"/>
            </a:xfrm>
            <a:prstGeom prst="line">
              <a:avLst/>
            </a:prstGeom>
            <a:noFill/>
            <a:ln w="76200">
              <a:solidFill>
                <a:schemeClr val="tx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6"/>
            <p:cNvSpPr>
              <a:spLocks noChangeArrowheads="1"/>
            </p:cNvSpPr>
            <p:nvPr/>
          </p:nvSpPr>
          <p:spPr bwMode="auto">
            <a:xfrm rot="-5400000">
              <a:off x="-885" y="2081"/>
              <a:ext cx="2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600" dirty="0">
                  <a:solidFill>
                    <a:srgbClr val="FAFD00"/>
                  </a:solidFill>
                  <a:latin typeface="Times New Roman" panose="02020603050405020304" pitchFamily="18" charset="0"/>
                </a:rPr>
                <a:t>Increasing energy</a:t>
              </a:r>
            </a:p>
          </p:txBody>
        </p:sp>
        <p:sp>
          <p:nvSpPr>
            <p:cNvPr id="7" name="Rectangle 7"/>
            <p:cNvSpPr>
              <a:spLocks noChangeArrowheads="1"/>
            </p:cNvSpPr>
            <p:nvPr/>
          </p:nvSpPr>
          <p:spPr bwMode="auto">
            <a:xfrm>
              <a:off x="843" y="3605"/>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 name="Rectangle 8"/>
            <p:cNvSpPr>
              <a:spLocks noChangeArrowheads="1"/>
            </p:cNvSpPr>
            <p:nvPr/>
          </p:nvSpPr>
          <p:spPr bwMode="auto">
            <a:xfrm>
              <a:off x="843" y="2828"/>
              <a:ext cx="268"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 name="Rectangle 9"/>
            <p:cNvSpPr>
              <a:spLocks noChangeArrowheads="1"/>
            </p:cNvSpPr>
            <p:nvPr/>
          </p:nvSpPr>
          <p:spPr bwMode="auto">
            <a:xfrm>
              <a:off x="843" y="2266"/>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 name="Rectangle 10"/>
            <p:cNvSpPr>
              <a:spLocks noChangeArrowheads="1"/>
            </p:cNvSpPr>
            <p:nvPr/>
          </p:nvSpPr>
          <p:spPr bwMode="auto">
            <a:xfrm>
              <a:off x="843" y="1748"/>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1" name="Rectangle 11"/>
            <p:cNvSpPr>
              <a:spLocks noChangeArrowheads="1"/>
            </p:cNvSpPr>
            <p:nvPr/>
          </p:nvSpPr>
          <p:spPr bwMode="auto">
            <a:xfrm>
              <a:off x="843" y="1317"/>
              <a:ext cx="268"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2" name="Rectangle 12"/>
            <p:cNvSpPr>
              <a:spLocks noChangeArrowheads="1"/>
            </p:cNvSpPr>
            <p:nvPr/>
          </p:nvSpPr>
          <p:spPr bwMode="auto">
            <a:xfrm>
              <a:off x="853" y="623"/>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3" name="Rectangle 13"/>
            <p:cNvSpPr>
              <a:spLocks noChangeArrowheads="1"/>
            </p:cNvSpPr>
            <p:nvPr/>
          </p:nvSpPr>
          <p:spPr bwMode="auto">
            <a:xfrm>
              <a:off x="843" y="1009"/>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14" name="Group 17"/>
            <p:cNvGrpSpPr>
              <a:grpSpLocks/>
            </p:cNvGrpSpPr>
            <p:nvPr/>
          </p:nvGrpSpPr>
          <p:grpSpPr bwMode="auto">
            <a:xfrm>
              <a:off x="1416" y="2048"/>
              <a:ext cx="668" cy="250"/>
              <a:chOff x="1416" y="2048"/>
              <a:chExt cx="668" cy="250"/>
            </a:xfrm>
          </p:grpSpPr>
          <p:sp>
            <p:nvSpPr>
              <p:cNvPr id="98" name="Rectangle 14"/>
              <p:cNvSpPr>
                <a:spLocks noChangeArrowheads="1"/>
              </p:cNvSpPr>
              <p:nvPr/>
            </p:nvSpPr>
            <p:spPr bwMode="auto">
              <a:xfrm>
                <a:off x="1416"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9" name="Rectangle 15"/>
              <p:cNvSpPr>
                <a:spLocks noChangeArrowheads="1"/>
              </p:cNvSpPr>
              <p:nvPr/>
            </p:nvSpPr>
            <p:spPr bwMode="auto">
              <a:xfrm>
                <a:off x="1643"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0" name="Rectangle 16"/>
              <p:cNvSpPr>
                <a:spLocks noChangeArrowheads="1"/>
              </p:cNvSpPr>
              <p:nvPr/>
            </p:nvSpPr>
            <p:spPr bwMode="auto">
              <a:xfrm>
                <a:off x="1868" y="2048"/>
                <a:ext cx="216"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15" name="Rectangle 18"/>
            <p:cNvSpPr>
              <a:spLocks noChangeArrowheads="1"/>
            </p:cNvSpPr>
            <p:nvPr/>
          </p:nvSpPr>
          <p:spPr bwMode="auto">
            <a:xfrm>
              <a:off x="1146" y="3574"/>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1s</a:t>
              </a:r>
            </a:p>
          </p:txBody>
        </p:sp>
        <p:sp>
          <p:nvSpPr>
            <p:cNvPr id="16" name="Rectangle 19"/>
            <p:cNvSpPr>
              <a:spLocks noChangeArrowheads="1"/>
            </p:cNvSpPr>
            <p:nvPr/>
          </p:nvSpPr>
          <p:spPr bwMode="auto">
            <a:xfrm>
              <a:off x="1119" y="2805"/>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2s</a:t>
              </a:r>
            </a:p>
          </p:txBody>
        </p:sp>
        <p:sp>
          <p:nvSpPr>
            <p:cNvPr id="17" name="Rectangle 20"/>
            <p:cNvSpPr>
              <a:spLocks noChangeArrowheads="1"/>
            </p:cNvSpPr>
            <p:nvPr/>
          </p:nvSpPr>
          <p:spPr bwMode="auto">
            <a:xfrm>
              <a:off x="1109" y="223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3s</a:t>
              </a:r>
            </a:p>
          </p:txBody>
        </p:sp>
        <p:sp>
          <p:nvSpPr>
            <p:cNvPr id="18" name="Rectangle 21"/>
            <p:cNvSpPr>
              <a:spLocks noChangeArrowheads="1"/>
            </p:cNvSpPr>
            <p:nvPr/>
          </p:nvSpPr>
          <p:spPr bwMode="auto">
            <a:xfrm>
              <a:off x="1100" y="1717"/>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4s</a:t>
              </a:r>
            </a:p>
          </p:txBody>
        </p:sp>
        <p:sp>
          <p:nvSpPr>
            <p:cNvPr id="19" name="Rectangle 22"/>
            <p:cNvSpPr>
              <a:spLocks noChangeArrowheads="1"/>
            </p:cNvSpPr>
            <p:nvPr/>
          </p:nvSpPr>
          <p:spPr bwMode="auto">
            <a:xfrm>
              <a:off x="1109" y="128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5s</a:t>
              </a:r>
            </a:p>
          </p:txBody>
        </p:sp>
        <p:sp>
          <p:nvSpPr>
            <p:cNvPr id="20" name="Rectangle 23"/>
            <p:cNvSpPr>
              <a:spLocks noChangeArrowheads="1"/>
            </p:cNvSpPr>
            <p:nvPr/>
          </p:nvSpPr>
          <p:spPr bwMode="auto">
            <a:xfrm>
              <a:off x="1110" y="95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dirty="0">
                  <a:solidFill>
                    <a:srgbClr val="FAFD00"/>
                  </a:solidFill>
                  <a:latin typeface="Times New Roman" panose="02020603050405020304" pitchFamily="18" charset="0"/>
                </a:rPr>
                <a:t>6s</a:t>
              </a:r>
            </a:p>
          </p:txBody>
        </p:sp>
        <p:sp>
          <p:nvSpPr>
            <p:cNvPr id="21" name="Rectangle 24"/>
            <p:cNvSpPr>
              <a:spLocks noChangeArrowheads="1"/>
            </p:cNvSpPr>
            <p:nvPr/>
          </p:nvSpPr>
          <p:spPr bwMode="auto">
            <a:xfrm>
              <a:off x="1099" y="586"/>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7s</a:t>
              </a:r>
            </a:p>
          </p:txBody>
        </p:sp>
        <p:grpSp>
          <p:nvGrpSpPr>
            <p:cNvPr id="22" name="Group 28"/>
            <p:cNvGrpSpPr>
              <a:grpSpLocks/>
            </p:cNvGrpSpPr>
            <p:nvPr/>
          </p:nvGrpSpPr>
          <p:grpSpPr bwMode="auto">
            <a:xfrm>
              <a:off x="1416" y="2589"/>
              <a:ext cx="678" cy="251"/>
              <a:chOff x="1416" y="2589"/>
              <a:chExt cx="678" cy="251"/>
            </a:xfrm>
          </p:grpSpPr>
          <p:sp>
            <p:nvSpPr>
              <p:cNvPr id="95" name="Rectangle 25"/>
              <p:cNvSpPr>
                <a:spLocks noChangeArrowheads="1"/>
              </p:cNvSpPr>
              <p:nvPr/>
            </p:nvSpPr>
            <p:spPr bwMode="auto">
              <a:xfrm>
                <a:off x="1416"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6" name="Rectangle 26"/>
              <p:cNvSpPr>
                <a:spLocks noChangeArrowheads="1"/>
              </p:cNvSpPr>
              <p:nvPr/>
            </p:nvSpPr>
            <p:spPr bwMode="auto">
              <a:xfrm>
                <a:off x="1643" y="2589"/>
                <a:ext cx="217"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7" name="Rectangle 27"/>
              <p:cNvSpPr>
                <a:spLocks noChangeArrowheads="1"/>
              </p:cNvSpPr>
              <p:nvPr/>
            </p:nvSpPr>
            <p:spPr bwMode="auto">
              <a:xfrm>
                <a:off x="1878"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3" name="Group 32"/>
            <p:cNvGrpSpPr>
              <a:grpSpLocks/>
            </p:cNvGrpSpPr>
            <p:nvPr/>
          </p:nvGrpSpPr>
          <p:grpSpPr bwMode="auto">
            <a:xfrm>
              <a:off x="1416" y="1493"/>
              <a:ext cx="668" cy="250"/>
              <a:chOff x="1416" y="1493"/>
              <a:chExt cx="668" cy="250"/>
            </a:xfrm>
          </p:grpSpPr>
          <p:sp>
            <p:nvSpPr>
              <p:cNvPr id="92" name="Rectangle 29"/>
              <p:cNvSpPr>
                <a:spLocks noChangeArrowheads="1"/>
              </p:cNvSpPr>
              <p:nvPr/>
            </p:nvSpPr>
            <p:spPr bwMode="auto">
              <a:xfrm>
                <a:off x="1416" y="1493"/>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3" name="Rectangle 30"/>
              <p:cNvSpPr>
                <a:spLocks noChangeArrowheads="1"/>
              </p:cNvSpPr>
              <p:nvPr/>
            </p:nvSpPr>
            <p:spPr bwMode="auto">
              <a:xfrm>
                <a:off x="1640"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4" name="Rectangle 31"/>
              <p:cNvSpPr>
                <a:spLocks noChangeArrowheads="1"/>
              </p:cNvSpPr>
              <p:nvPr/>
            </p:nvSpPr>
            <p:spPr bwMode="auto">
              <a:xfrm>
                <a:off x="1871"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4" name="Group 36"/>
            <p:cNvGrpSpPr>
              <a:grpSpLocks/>
            </p:cNvGrpSpPr>
            <p:nvPr/>
          </p:nvGrpSpPr>
          <p:grpSpPr bwMode="auto">
            <a:xfrm>
              <a:off x="1416" y="1104"/>
              <a:ext cx="668" cy="250"/>
              <a:chOff x="1416" y="1104"/>
              <a:chExt cx="668" cy="250"/>
            </a:xfrm>
          </p:grpSpPr>
          <p:sp>
            <p:nvSpPr>
              <p:cNvPr id="89" name="Rectangle 33"/>
              <p:cNvSpPr>
                <a:spLocks noChangeArrowheads="1"/>
              </p:cNvSpPr>
              <p:nvPr/>
            </p:nvSpPr>
            <p:spPr bwMode="auto">
              <a:xfrm>
                <a:off x="1416" y="1104"/>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0" name="Rectangle 34"/>
              <p:cNvSpPr>
                <a:spLocks noChangeArrowheads="1"/>
              </p:cNvSpPr>
              <p:nvPr/>
            </p:nvSpPr>
            <p:spPr bwMode="auto">
              <a:xfrm>
                <a:off x="1640"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1" name="Rectangle 35"/>
              <p:cNvSpPr>
                <a:spLocks noChangeArrowheads="1"/>
              </p:cNvSpPr>
              <p:nvPr/>
            </p:nvSpPr>
            <p:spPr bwMode="auto">
              <a:xfrm>
                <a:off x="1871"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5" name="Group 40"/>
            <p:cNvGrpSpPr>
              <a:grpSpLocks/>
            </p:cNvGrpSpPr>
            <p:nvPr/>
          </p:nvGrpSpPr>
          <p:grpSpPr bwMode="auto">
            <a:xfrm>
              <a:off x="1416" y="722"/>
              <a:ext cx="688" cy="252"/>
              <a:chOff x="1416" y="722"/>
              <a:chExt cx="688" cy="252"/>
            </a:xfrm>
          </p:grpSpPr>
          <p:sp>
            <p:nvSpPr>
              <p:cNvPr id="86" name="Rectangle 37"/>
              <p:cNvSpPr>
                <a:spLocks noChangeArrowheads="1"/>
              </p:cNvSpPr>
              <p:nvPr/>
            </p:nvSpPr>
            <p:spPr bwMode="auto">
              <a:xfrm>
                <a:off x="1416"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7" name="Rectangle 38"/>
              <p:cNvSpPr>
                <a:spLocks noChangeArrowheads="1"/>
              </p:cNvSpPr>
              <p:nvPr/>
            </p:nvSpPr>
            <p:spPr bwMode="auto">
              <a:xfrm>
                <a:off x="1647"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8" name="Rectangle 39"/>
              <p:cNvSpPr>
                <a:spLocks noChangeArrowheads="1"/>
              </p:cNvSpPr>
              <p:nvPr/>
            </p:nvSpPr>
            <p:spPr bwMode="auto">
              <a:xfrm>
                <a:off x="1885"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26" name="Rectangle 41"/>
            <p:cNvSpPr>
              <a:spLocks noChangeArrowheads="1"/>
            </p:cNvSpPr>
            <p:nvPr/>
          </p:nvSpPr>
          <p:spPr bwMode="auto">
            <a:xfrm>
              <a:off x="2051" y="2545"/>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2p</a:t>
              </a:r>
            </a:p>
          </p:txBody>
        </p:sp>
        <p:sp>
          <p:nvSpPr>
            <p:cNvPr id="27" name="Rectangle 42"/>
            <p:cNvSpPr>
              <a:spLocks noChangeArrowheads="1"/>
            </p:cNvSpPr>
            <p:nvPr/>
          </p:nvSpPr>
          <p:spPr bwMode="auto">
            <a:xfrm>
              <a:off x="2051" y="198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3p</a:t>
              </a:r>
            </a:p>
          </p:txBody>
        </p:sp>
        <p:sp>
          <p:nvSpPr>
            <p:cNvPr id="28" name="Rectangle 43"/>
            <p:cNvSpPr>
              <a:spLocks noChangeArrowheads="1"/>
            </p:cNvSpPr>
            <p:nvPr/>
          </p:nvSpPr>
          <p:spPr bwMode="auto">
            <a:xfrm>
              <a:off x="2051" y="144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4p</a:t>
              </a:r>
            </a:p>
          </p:txBody>
        </p:sp>
        <p:sp>
          <p:nvSpPr>
            <p:cNvPr id="29" name="Rectangle 44"/>
            <p:cNvSpPr>
              <a:spLocks noChangeArrowheads="1"/>
            </p:cNvSpPr>
            <p:nvPr/>
          </p:nvSpPr>
          <p:spPr bwMode="auto">
            <a:xfrm>
              <a:off x="2051" y="105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5p</a:t>
              </a:r>
            </a:p>
          </p:txBody>
        </p:sp>
        <p:sp>
          <p:nvSpPr>
            <p:cNvPr id="30" name="Rectangle 45"/>
            <p:cNvSpPr>
              <a:spLocks noChangeArrowheads="1"/>
            </p:cNvSpPr>
            <p:nvPr/>
          </p:nvSpPr>
          <p:spPr bwMode="auto">
            <a:xfrm>
              <a:off x="2051" y="66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6p</a:t>
              </a:r>
            </a:p>
          </p:txBody>
        </p:sp>
        <p:grpSp>
          <p:nvGrpSpPr>
            <p:cNvPr id="31" name="Group 52"/>
            <p:cNvGrpSpPr>
              <a:grpSpLocks/>
            </p:cNvGrpSpPr>
            <p:nvPr/>
          </p:nvGrpSpPr>
          <p:grpSpPr bwMode="auto">
            <a:xfrm>
              <a:off x="2422" y="1688"/>
              <a:ext cx="1051" cy="250"/>
              <a:chOff x="2422" y="1688"/>
              <a:chExt cx="1051" cy="250"/>
            </a:xfrm>
          </p:grpSpPr>
          <p:sp>
            <p:nvSpPr>
              <p:cNvPr id="80" name="Rectangle 46"/>
              <p:cNvSpPr>
                <a:spLocks noChangeArrowheads="1"/>
              </p:cNvSpPr>
              <p:nvPr/>
            </p:nvSpPr>
            <p:spPr bwMode="auto">
              <a:xfrm>
                <a:off x="3269"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1" name="Rectangle 47"/>
              <p:cNvSpPr>
                <a:spLocks noChangeArrowheads="1"/>
              </p:cNvSpPr>
              <p:nvPr/>
            </p:nvSpPr>
            <p:spPr bwMode="auto">
              <a:xfrm>
                <a:off x="3064"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82" name="Group 51"/>
              <p:cNvGrpSpPr>
                <a:grpSpLocks/>
              </p:cNvGrpSpPr>
              <p:nvPr/>
            </p:nvGrpSpPr>
            <p:grpSpPr bwMode="auto">
              <a:xfrm>
                <a:off x="2422" y="1688"/>
                <a:ext cx="637" cy="250"/>
                <a:chOff x="2422" y="1688"/>
                <a:chExt cx="637" cy="250"/>
              </a:xfrm>
            </p:grpSpPr>
            <p:sp>
              <p:nvSpPr>
                <p:cNvPr id="83" name="Rectangle 48"/>
                <p:cNvSpPr>
                  <a:spLocks noChangeArrowheads="1"/>
                </p:cNvSpPr>
                <p:nvPr/>
              </p:nvSpPr>
              <p:spPr bwMode="auto">
                <a:xfrm>
                  <a:off x="2422"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4" name="Rectangle 49"/>
                <p:cNvSpPr>
                  <a:spLocks noChangeArrowheads="1"/>
                </p:cNvSpPr>
                <p:nvPr/>
              </p:nvSpPr>
              <p:spPr bwMode="auto">
                <a:xfrm>
                  <a:off x="2636" y="1688"/>
                  <a:ext cx="20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5" name="Rectangle 50"/>
                <p:cNvSpPr>
                  <a:spLocks noChangeArrowheads="1"/>
                </p:cNvSpPr>
                <p:nvPr/>
              </p:nvSpPr>
              <p:spPr bwMode="auto">
                <a:xfrm>
                  <a:off x="2857" y="1688"/>
                  <a:ext cx="20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32" name="Rectangle 53"/>
            <p:cNvSpPr>
              <a:spLocks noChangeArrowheads="1"/>
            </p:cNvSpPr>
            <p:nvPr/>
          </p:nvSpPr>
          <p:spPr bwMode="auto">
            <a:xfrm>
              <a:off x="3449" y="163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3d</a:t>
              </a:r>
            </a:p>
          </p:txBody>
        </p:sp>
        <p:sp>
          <p:nvSpPr>
            <p:cNvPr id="33" name="Rectangle 54"/>
            <p:cNvSpPr>
              <a:spLocks noChangeArrowheads="1"/>
            </p:cNvSpPr>
            <p:nvPr/>
          </p:nvSpPr>
          <p:spPr bwMode="auto">
            <a:xfrm>
              <a:off x="3449" y="114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4d</a:t>
              </a:r>
            </a:p>
          </p:txBody>
        </p:sp>
        <p:sp>
          <p:nvSpPr>
            <p:cNvPr id="34" name="Rectangle 55"/>
            <p:cNvSpPr>
              <a:spLocks noChangeArrowheads="1"/>
            </p:cNvSpPr>
            <p:nvPr/>
          </p:nvSpPr>
          <p:spPr bwMode="auto">
            <a:xfrm>
              <a:off x="3449" y="758"/>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5d</a:t>
              </a:r>
            </a:p>
          </p:txBody>
        </p:sp>
        <p:grpSp>
          <p:nvGrpSpPr>
            <p:cNvPr id="35" name="Group 62"/>
            <p:cNvGrpSpPr>
              <a:grpSpLocks/>
            </p:cNvGrpSpPr>
            <p:nvPr/>
          </p:nvGrpSpPr>
          <p:grpSpPr bwMode="auto">
            <a:xfrm>
              <a:off x="2434" y="1160"/>
              <a:ext cx="1051" cy="251"/>
              <a:chOff x="2434" y="1160"/>
              <a:chExt cx="1051" cy="251"/>
            </a:xfrm>
          </p:grpSpPr>
          <p:sp>
            <p:nvSpPr>
              <p:cNvPr id="74" name="Rectangle 56"/>
              <p:cNvSpPr>
                <a:spLocks noChangeArrowheads="1"/>
              </p:cNvSpPr>
              <p:nvPr/>
            </p:nvSpPr>
            <p:spPr bwMode="auto">
              <a:xfrm>
                <a:off x="3281"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5" name="Rectangle 57"/>
              <p:cNvSpPr>
                <a:spLocks noChangeArrowheads="1"/>
              </p:cNvSpPr>
              <p:nvPr/>
            </p:nvSpPr>
            <p:spPr bwMode="auto">
              <a:xfrm>
                <a:off x="3076"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6" name="Group 61"/>
              <p:cNvGrpSpPr>
                <a:grpSpLocks/>
              </p:cNvGrpSpPr>
              <p:nvPr/>
            </p:nvGrpSpPr>
            <p:grpSpPr bwMode="auto">
              <a:xfrm>
                <a:off x="2434" y="1160"/>
                <a:ext cx="638" cy="251"/>
                <a:chOff x="2434" y="1160"/>
                <a:chExt cx="638" cy="251"/>
              </a:xfrm>
            </p:grpSpPr>
            <p:sp>
              <p:nvSpPr>
                <p:cNvPr id="77" name="Rectangle 58"/>
                <p:cNvSpPr>
                  <a:spLocks noChangeArrowheads="1"/>
                </p:cNvSpPr>
                <p:nvPr/>
              </p:nvSpPr>
              <p:spPr bwMode="auto">
                <a:xfrm>
                  <a:off x="2434"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8" name="Rectangle 59"/>
                <p:cNvSpPr>
                  <a:spLocks noChangeArrowheads="1"/>
                </p:cNvSpPr>
                <p:nvPr/>
              </p:nvSpPr>
              <p:spPr bwMode="auto">
                <a:xfrm>
                  <a:off x="2648" y="116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9" name="Rectangle 60"/>
                <p:cNvSpPr>
                  <a:spLocks noChangeArrowheads="1"/>
                </p:cNvSpPr>
                <p:nvPr/>
              </p:nvSpPr>
              <p:spPr bwMode="auto">
                <a:xfrm>
                  <a:off x="2870" y="116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6" name="Group 69"/>
            <p:cNvGrpSpPr>
              <a:grpSpLocks/>
            </p:cNvGrpSpPr>
            <p:nvPr/>
          </p:nvGrpSpPr>
          <p:grpSpPr bwMode="auto">
            <a:xfrm>
              <a:off x="2434" y="816"/>
              <a:ext cx="1051" cy="251"/>
              <a:chOff x="2434" y="816"/>
              <a:chExt cx="1051" cy="251"/>
            </a:xfrm>
          </p:grpSpPr>
          <p:sp>
            <p:nvSpPr>
              <p:cNvPr id="68" name="Rectangle 63"/>
              <p:cNvSpPr>
                <a:spLocks noChangeArrowheads="1"/>
              </p:cNvSpPr>
              <p:nvPr/>
            </p:nvSpPr>
            <p:spPr bwMode="auto">
              <a:xfrm>
                <a:off x="3281"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9" name="Rectangle 64"/>
              <p:cNvSpPr>
                <a:spLocks noChangeArrowheads="1"/>
              </p:cNvSpPr>
              <p:nvPr/>
            </p:nvSpPr>
            <p:spPr bwMode="auto">
              <a:xfrm>
                <a:off x="3076"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0" name="Group 68"/>
              <p:cNvGrpSpPr>
                <a:grpSpLocks/>
              </p:cNvGrpSpPr>
              <p:nvPr/>
            </p:nvGrpSpPr>
            <p:grpSpPr bwMode="auto">
              <a:xfrm>
                <a:off x="2434" y="816"/>
                <a:ext cx="638" cy="251"/>
                <a:chOff x="2434" y="816"/>
                <a:chExt cx="638" cy="251"/>
              </a:xfrm>
            </p:grpSpPr>
            <p:sp>
              <p:nvSpPr>
                <p:cNvPr id="71" name="Rectangle 65"/>
                <p:cNvSpPr>
                  <a:spLocks noChangeArrowheads="1"/>
                </p:cNvSpPr>
                <p:nvPr/>
              </p:nvSpPr>
              <p:spPr bwMode="auto">
                <a:xfrm>
                  <a:off x="2434"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2" name="Rectangle 66"/>
                <p:cNvSpPr>
                  <a:spLocks noChangeArrowheads="1"/>
                </p:cNvSpPr>
                <p:nvPr/>
              </p:nvSpPr>
              <p:spPr bwMode="auto">
                <a:xfrm>
                  <a:off x="2648" y="816"/>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3" name="Rectangle 67"/>
                <p:cNvSpPr>
                  <a:spLocks noChangeArrowheads="1"/>
                </p:cNvSpPr>
                <p:nvPr/>
              </p:nvSpPr>
              <p:spPr bwMode="auto">
                <a:xfrm>
                  <a:off x="2870" y="816"/>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7" name="Group 77"/>
            <p:cNvGrpSpPr>
              <a:grpSpLocks/>
            </p:cNvGrpSpPr>
            <p:nvPr/>
          </p:nvGrpSpPr>
          <p:grpSpPr bwMode="auto">
            <a:xfrm>
              <a:off x="3788" y="1005"/>
              <a:ext cx="1273" cy="251"/>
              <a:chOff x="3788" y="1005"/>
              <a:chExt cx="1273" cy="251"/>
            </a:xfrm>
          </p:grpSpPr>
          <p:sp>
            <p:nvSpPr>
              <p:cNvPr id="61" name="Rectangle 70"/>
              <p:cNvSpPr>
                <a:spLocks noChangeArrowheads="1"/>
              </p:cNvSpPr>
              <p:nvPr/>
            </p:nvSpPr>
            <p:spPr bwMode="auto">
              <a:xfrm>
                <a:off x="4523"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2" name="Rectangle 71"/>
              <p:cNvSpPr>
                <a:spLocks noChangeArrowheads="1"/>
              </p:cNvSpPr>
              <p:nvPr/>
            </p:nvSpPr>
            <p:spPr bwMode="auto">
              <a:xfrm>
                <a:off x="434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3" name="Rectangle 72"/>
              <p:cNvSpPr>
                <a:spLocks noChangeArrowheads="1"/>
              </p:cNvSpPr>
              <p:nvPr/>
            </p:nvSpPr>
            <p:spPr bwMode="auto">
              <a:xfrm>
                <a:off x="3788"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4" name="Rectangle 73"/>
              <p:cNvSpPr>
                <a:spLocks noChangeArrowheads="1"/>
              </p:cNvSpPr>
              <p:nvPr/>
            </p:nvSpPr>
            <p:spPr bwMode="auto">
              <a:xfrm>
                <a:off x="3974" y="1005"/>
                <a:ext cx="17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5" name="Rectangle 74"/>
              <p:cNvSpPr>
                <a:spLocks noChangeArrowheads="1"/>
              </p:cNvSpPr>
              <p:nvPr/>
            </p:nvSpPr>
            <p:spPr bwMode="auto">
              <a:xfrm>
                <a:off x="416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6" name="Rectangle 75"/>
              <p:cNvSpPr>
                <a:spLocks noChangeArrowheads="1"/>
              </p:cNvSpPr>
              <p:nvPr/>
            </p:nvSpPr>
            <p:spPr bwMode="auto">
              <a:xfrm>
                <a:off x="4709"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7" name="Rectangle 76"/>
              <p:cNvSpPr>
                <a:spLocks noChangeArrowheads="1"/>
              </p:cNvSpPr>
              <p:nvPr/>
            </p:nvSpPr>
            <p:spPr bwMode="auto">
              <a:xfrm>
                <a:off x="4886"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8" name="Group 85"/>
            <p:cNvGrpSpPr>
              <a:grpSpLocks/>
            </p:cNvGrpSpPr>
            <p:nvPr/>
          </p:nvGrpSpPr>
          <p:grpSpPr bwMode="auto">
            <a:xfrm>
              <a:off x="3777" y="589"/>
              <a:ext cx="1274" cy="252"/>
              <a:chOff x="3777" y="589"/>
              <a:chExt cx="1274" cy="252"/>
            </a:xfrm>
          </p:grpSpPr>
          <p:sp>
            <p:nvSpPr>
              <p:cNvPr id="54" name="Rectangle 78"/>
              <p:cNvSpPr>
                <a:spLocks noChangeArrowheads="1"/>
              </p:cNvSpPr>
              <p:nvPr/>
            </p:nvSpPr>
            <p:spPr bwMode="auto">
              <a:xfrm>
                <a:off x="451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5" name="Rectangle 79"/>
              <p:cNvSpPr>
                <a:spLocks noChangeArrowheads="1"/>
              </p:cNvSpPr>
              <p:nvPr/>
            </p:nvSpPr>
            <p:spPr bwMode="auto">
              <a:xfrm>
                <a:off x="4334"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6" name="Rectangle 80"/>
              <p:cNvSpPr>
                <a:spLocks noChangeArrowheads="1"/>
              </p:cNvSpPr>
              <p:nvPr/>
            </p:nvSpPr>
            <p:spPr bwMode="auto">
              <a:xfrm>
                <a:off x="3777" y="589"/>
                <a:ext cx="175"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7" name="Rectangle 81"/>
              <p:cNvSpPr>
                <a:spLocks noChangeArrowheads="1"/>
              </p:cNvSpPr>
              <p:nvPr/>
            </p:nvSpPr>
            <p:spPr bwMode="auto">
              <a:xfrm>
                <a:off x="396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8" name="Rectangle 82"/>
              <p:cNvSpPr>
                <a:spLocks noChangeArrowheads="1"/>
              </p:cNvSpPr>
              <p:nvPr/>
            </p:nvSpPr>
            <p:spPr bwMode="auto">
              <a:xfrm>
                <a:off x="4155"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9" name="Rectangle 83"/>
              <p:cNvSpPr>
                <a:spLocks noChangeArrowheads="1"/>
              </p:cNvSpPr>
              <p:nvPr/>
            </p:nvSpPr>
            <p:spPr bwMode="auto">
              <a:xfrm>
                <a:off x="4699"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0" name="Rectangle 84"/>
              <p:cNvSpPr>
                <a:spLocks noChangeArrowheads="1"/>
              </p:cNvSpPr>
              <p:nvPr/>
            </p:nvSpPr>
            <p:spPr bwMode="auto">
              <a:xfrm>
                <a:off x="4875"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9" name="Group 89"/>
            <p:cNvGrpSpPr>
              <a:grpSpLocks/>
            </p:cNvGrpSpPr>
            <p:nvPr/>
          </p:nvGrpSpPr>
          <p:grpSpPr bwMode="auto">
            <a:xfrm>
              <a:off x="1418" y="356"/>
              <a:ext cx="689" cy="251"/>
              <a:chOff x="1418" y="356"/>
              <a:chExt cx="689" cy="251"/>
            </a:xfrm>
          </p:grpSpPr>
          <p:sp>
            <p:nvSpPr>
              <p:cNvPr id="51" name="Rectangle 86"/>
              <p:cNvSpPr>
                <a:spLocks noChangeArrowheads="1"/>
              </p:cNvSpPr>
              <p:nvPr/>
            </p:nvSpPr>
            <p:spPr bwMode="auto">
              <a:xfrm>
                <a:off x="1418" y="356"/>
                <a:ext cx="220"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2" name="Rectangle 87"/>
              <p:cNvSpPr>
                <a:spLocks noChangeArrowheads="1"/>
              </p:cNvSpPr>
              <p:nvPr/>
            </p:nvSpPr>
            <p:spPr bwMode="auto">
              <a:xfrm>
                <a:off x="1650"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3" name="Rectangle 88"/>
              <p:cNvSpPr>
                <a:spLocks noChangeArrowheads="1"/>
              </p:cNvSpPr>
              <p:nvPr/>
            </p:nvSpPr>
            <p:spPr bwMode="auto">
              <a:xfrm>
                <a:off x="1888"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40" name="Rectangle 90"/>
            <p:cNvSpPr>
              <a:spLocks noChangeArrowheads="1"/>
            </p:cNvSpPr>
            <p:nvPr/>
          </p:nvSpPr>
          <p:spPr bwMode="auto">
            <a:xfrm>
              <a:off x="2095" y="313"/>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7p</a:t>
              </a:r>
            </a:p>
          </p:txBody>
        </p:sp>
        <p:grpSp>
          <p:nvGrpSpPr>
            <p:cNvPr id="41" name="Group 97"/>
            <p:cNvGrpSpPr>
              <a:grpSpLocks/>
            </p:cNvGrpSpPr>
            <p:nvPr/>
          </p:nvGrpSpPr>
          <p:grpSpPr bwMode="auto">
            <a:xfrm>
              <a:off x="2437" y="430"/>
              <a:ext cx="1051" cy="251"/>
              <a:chOff x="2437" y="430"/>
              <a:chExt cx="1051" cy="251"/>
            </a:xfrm>
          </p:grpSpPr>
          <p:sp>
            <p:nvSpPr>
              <p:cNvPr id="45" name="Rectangle 91"/>
              <p:cNvSpPr>
                <a:spLocks noChangeArrowheads="1"/>
              </p:cNvSpPr>
              <p:nvPr/>
            </p:nvSpPr>
            <p:spPr bwMode="auto">
              <a:xfrm>
                <a:off x="3284"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6" name="Rectangle 92"/>
              <p:cNvSpPr>
                <a:spLocks noChangeArrowheads="1"/>
              </p:cNvSpPr>
              <p:nvPr/>
            </p:nvSpPr>
            <p:spPr bwMode="auto">
              <a:xfrm>
                <a:off x="3079"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47" name="Group 96"/>
              <p:cNvGrpSpPr>
                <a:grpSpLocks/>
              </p:cNvGrpSpPr>
              <p:nvPr/>
            </p:nvGrpSpPr>
            <p:grpSpPr bwMode="auto">
              <a:xfrm>
                <a:off x="2437" y="430"/>
                <a:ext cx="638" cy="251"/>
                <a:chOff x="2437" y="430"/>
                <a:chExt cx="638" cy="251"/>
              </a:xfrm>
            </p:grpSpPr>
            <p:sp>
              <p:nvSpPr>
                <p:cNvPr id="48" name="Rectangle 93"/>
                <p:cNvSpPr>
                  <a:spLocks noChangeArrowheads="1"/>
                </p:cNvSpPr>
                <p:nvPr/>
              </p:nvSpPr>
              <p:spPr bwMode="auto">
                <a:xfrm>
                  <a:off x="2437"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9" name="Rectangle 94"/>
                <p:cNvSpPr>
                  <a:spLocks noChangeArrowheads="1"/>
                </p:cNvSpPr>
                <p:nvPr/>
              </p:nvSpPr>
              <p:spPr bwMode="auto">
                <a:xfrm>
                  <a:off x="2651" y="43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0" name="Rectangle 95"/>
                <p:cNvSpPr>
                  <a:spLocks noChangeArrowheads="1"/>
                </p:cNvSpPr>
                <p:nvPr/>
              </p:nvSpPr>
              <p:spPr bwMode="auto">
                <a:xfrm>
                  <a:off x="2873" y="43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42" name="Rectangle 98"/>
            <p:cNvSpPr>
              <a:spLocks noChangeArrowheads="1"/>
            </p:cNvSpPr>
            <p:nvPr/>
          </p:nvSpPr>
          <p:spPr bwMode="auto">
            <a:xfrm>
              <a:off x="3441" y="37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6d</a:t>
              </a:r>
            </a:p>
          </p:txBody>
        </p:sp>
        <p:sp>
          <p:nvSpPr>
            <p:cNvPr id="43" name="Rectangle 99"/>
            <p:cNvSpPr>
              <a:spLocks noChangeArrowheads="1"/>
            </p:cNvSpPr>
            <p:nvPr/>
          </p:nvSpPr>
          <p:spPr bwMode="auto">
            <a:xfrm>
              <a:off x="5030" y="952"/>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4f</a:t>
              </a:r>
            </a:p>
          </p:txBody>
        </p:sp>
        <p:sp>
          <p:nvSpPr>
            <p:cNvPr id="44" name="Rectangle 100"/>
            <p:cNvSpPr>
              <a:spLocks noChangeArrowheads="1"/>
            </p:cNvSpPr>
            <p:nvPr/>
          </p:nvSpPr>
          <p:spPr bwMode="auto">
            <a:xfrm>
              <a:off x="5023" y="554"/>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5f</a:t>
              </a:r>
            </a:p>
          </p:txBody>
        </p:sp>
      </p:grpSp>
      <p:sp>
        <p:nvSpPr>
          <p:cNvPr id="104" name="Line 3"/>
          <p:cNvSpPr>
            <a:spLocks noChangeShapeType="1"/>
          </p:cNvSpPr>
          <p:nvPr/>
        </p:nvSpPr>
        <p:spPr bwMode="auto">
          <a:xfrm>
            <a:off x="2661901" y="5764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
          <p:cNvSpPr>
            <a:spLocks noChangeShapeType="1"/>
          </p:cNvSpPr>
          <p:nvPr/>
        </p:nvSpPr>
        <p:spPr bwMode="auto">
          <a:xfrm flipV="1">
            <a:off x="2814234" y="574198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2"/>
          <p:cNvSpPr txBox="1">
            <a:spLocks noChangeArrowheads="1"/>
          </p:cNvSpPr>
          <p:nvPr/>
        </p:nvSpPr>
        <p:spPr>
          <a:xfrm>
            <a:off x="5457248" y="33383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endParaRPr lang="en-US" sz="3200" dirty="0" smtClean="0"/>
          </a:p>
        </p:txBody>
      </p:sp>
      <p:sp>
        <p:nvSpPr>
          <p:cNvPr id="103" name="Line 6"/>
          <p:cNvSpPr>
            <a:spLocks noChangeShapeType="1"/>
          </p:cNvSpPr>
          <p:nvPr/>
        </p:nvSpPr>
        <p:spPr bwMode="auto">
          <a:xfrm>
            <a:off x="2661901"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7"/>
          <p:cNvSpPr>
            <a:spLocks noChangeShapeType="1"/>
          </p:cNvSpPr>
          <p:nvPr/>
        </p:nvSpPr>
        <p:spPr bwMode="auto">
          <a:xfrm flipV="1">
            <a:off x="2814234"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6"/>
          <p:cNvSpPr>
            <a:spLocks noChangeShapeType="1"/>
          </p:cNvSpPr>
          <p:nvPr/>
        </p:nvSpPr>
        <p:spPr bwMode="auto">
          <a:xfrm>
            <a:off x="3578575"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Line 6"/>
          <p:cNvSpPr>
            <a:spLocks noChangeShapeType="1"/>
          </p:cNvSpPr>
          <p:nvPr/>
        </p:nvSpPr>
        <p:spPr bwMode="auto">
          <a:xfrm>
            <a:off x="3919769" y="4105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Line 6"/>
          <p:cNvSpPr>
            <a:spLocks noChangeShapeType="1"/>
          </p:cNvSpPr>
          <p:nvPr/>
        </p:nvSpPr>
        <p:spPr bwMode="auto">
          <a:xfrm>
            <a:off x="4329202" y="412863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7"/>
          <p:cNvSpPr>
            <a:spLocks noChangeShapeType="1"/>
          </p:cNvSpPr>
          <p:nvPr/>
        </p:nvSpPr>
        <p:spPr bwMode="auto">
          <a:xfrm flipV="1">
            <a:off x="3697221"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Line 7"/>
          <p:cNvSpPr>
            <a:spLocks noChangeShapeType="1"/>
          </p:cNvSpPr>
          <p:nvPr/>
        </p:nvSpPr>
        <p:spPr bwMode="auto">
          <a:xfrm flipV="1">
            <a:off x="4054566"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Line 7"/>
          <p:cNvSpPr>
            <a:spLocks noChangeShapeType="1"/>
          </p:cNvSpPr>
          <p:nvPr/>
        </p:nvSpPr>
        <p:spPr bwMode="auto">
          <a:xfrm flipV="1">
            <a:off x="4449132"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2"/>
          <p:cNvSpPr txBox="1">
            <a:spLocks noChangeArrowheads="1"/>
          </p:cNvSpPr>
          <p:nvPr/>
        </p:nvSpPr>
        <p:spPr>
          <a:xfrm>
            <a:off x="5514098" y="3272571"/>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r>
              <a:rPr lang="en-US" sz="2800" dirty="0" smtClean="0"/>
              <a:t>The next two electrons go into the 3s orbital</a:t>
            </a:r>
          </a:p>
          <a:p>
            <a:pPr marL="571500" indent="-457200">
              <a:defRPr/>
            </a:pPr>
            <a:r>
              <a:rPr lang="en-US" sz="2800" dirty="0" smtClean="0"/>
              <a:t>Notice the opposite spin</a:t>
            </a:r>
          </a:p>
          <a:p>
            <a:pPr marL="571500" indent="-457200">
              <a:defRPr/>
            </a:pPr>
            <a:r>
              <a:rPr lang="en-US" sz="2800" dirty="0" smtClean="0"/>
              <a:t>Now we have 12 electrons and need to account for 3 more</a:t>
            </a:r>
          </a:p>
        </p:txBody>
      </p:sp>
      <p:sp>
        <p:nvSpPr>
          <p:cNvPr id="114" name="Line 6"/>
          <p:cNvSpPr>
            <a:spLocks noChangeShapeType="1"/>
          </p:cNvSpPr>
          <p:nvPr/>
        </p:nvSpPr>
        <p:spPr bwMode="auto">
          <a:xfrm>
            <a:off x="2710188" y="3608469"/>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Line 7"/>
          <p:cNvSpPr>
            <a:spLocks noChangeShapeType="1"/>
          </p:cNvSpPr>
          <p:nvPr/>
        </p:nvSpPr>
        <p:spPr bwMode="auto">
          <a:xfrm flipV="1">
            <a:off x="2828834" y="3608469"/>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400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fade">
                                      <p:cBhvr>
                                        <p:cTn id="7" dur="500"/>
                                        <p:tgtEl>
                                          <p:spTgt spid="1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5">
                                            <p:txEl>
                                              <p:pRg st="1" end="1"/>
                                            </p:txEl>
                                          </p:spTgt>
                                        </p:tgtEl>
                                        <p:attrNameLst>
                                          <p:attrName>style.visibility</p:attrName>
                                        </p:attrNameLst>
                                      </p:cBhvr>
                                      <p:to>
                                        <p:strVal val="visible"/>
                                      </p:to>
                                    </p:set>
                                    <p:animEffect transition="in" filter="fade">
                                      <p:cBhvr>
                                        <p:cTn id="10" dur="500"/>
                                        <p:tgtEl>
                                          <p:spTgt spid="1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5">
                                            <p:txEl>
                                              <p:pRg st="2" end="2"/>
                                            </p:txEl>
                                          </p:spTgt>
                                        </p:tgtEl>
                                        <p:attrNameLst>
                                          <p:attrName>style.visibility</p:attrName>
                                        </p:attrNameLst>
                                      </p:cBhvr>
                                      <p:to>
                                        <p:strVal val="visible"/>
                                      </p:to>
                                    </p:set>
                                    <p:animEffect transition="in" filter="fade">
                                      <p:cBhvr>
                                        <p:cTn id="13" dur="500"/>
                                        <p:tgtEl>
                                          <p:spTgt spid="1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14"/>
                                        </p:tgtEl>
                                        <p:attrNameLst>
                                          <p:attrName>style.visibility</p:attrName>
                                        </p:attrNameLst>
                                      </p:cBhvr>
                                      <p:to>
                                        <p:strVal val="visible"/>
                                      </p:to>
                                    </p:set>
                                    <p:animEffect transition="in" filter="barn(inVertical)">
                                      <p:cBhvr>
                                        <p:cTn id="18" dur="500"/>
                                        <p:tgtEl>
                                          <p:spTgt spid="1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wipe(down)">
                                      <p:cBhvr>
                                        <p:cTn id="2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445840" y="378735"/>
            <a:ext cx="9180086" cy="63435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101"/>
          <p:cNvGrpSpPr>
            <a:grpSpLocks/>
          </p:cNvGrpSpPr>
          <p:nvPr/>
        </p:nvGrpSpPr>
        <p:grpSpPr bwMode="auto">
          <a:xfrm>
            <a:off x="1596788" y="423081"/>
            <a:ext cx="8173872" cy="6029369"/>
            <a:chOff x="248" y="288"/>
            <a:chExt cx="5176" cy="3744"/>
          </a:xfrm>
        </p:grpSpPr>
        <p:sp>
          <p:nvSpPr>
            <p:cNvPr id="5" name="Line 5"/>
            <p:cNvSpPr>
              <a:spLocks noChangeShapeType="1"/>
            </p:cNvSpPr>
            <p:nvPr/>
          </p:nvSpPr>
          <p:spPr bwMode="auto">
            <a:xfrm>
              <a:off x="689" y="288"/>
              <a:ext cx="12" cy="3744"/>
            </a:xfrm>
            <a:prstGeom prst="line">
              <a:avLst/>
            </a:prstGeom>
            <a:noFill/>
            <a:ln w="76200">
              <a:solidFill>
                <a:schemeClr val="tx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6"/>
            <p:cNvSpPr>
              <a:spLocks noChangeArrowheads="1"/>
            </p:cNvSpPr>
            <p:nvPr/>
          </p:nvSpPr>
          <p:spPr bwMode="auto">
            <a:xfrm rot="-5400000">
              <a:off x="-885" y="2081"/>
              <a:ext cx="2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600" dirty="0">
                  <a:solidFill>
                    <a:srgbClr val="FAFD00"/>
                  </a:solidFill>
                  <a:latin typeface="Times New Roman" panose="02020603050405020304" pitchFamily="18" charset="0"/>
                </a:rPr>
                <a:t>Increasing energy</a:t>
              </a:r>
            </a:p>
          </p:txBody>
        </p:sp>
        <p:sp>
          <p:nvSpPr>
            <p:cNvPr id="7" name="Rectangle 7"/>
            <p:cNvSpPr>
              <a:spLocks noChangeArrowheads="1"/>
            </p:cNvSpPr>
            <p:nvPr/>
          </p:nvSpPr>
          <p:spPr bwMode="auto">
            <a:xfrm>
              <a:off x="843" y="3605"/>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 name="Rectangle 8"/>
            <p:cNvSpPr>
              <a:spLocks noChangeArrowheads="1"/>
            </p:cNvSpPr>
            <p:nvPr/>
          </p:nvSpPr>
          <p:spPr bwMode="auto">
            <a:xfrm>
              <a:off x="843" y="2828"/>
              <a:ext cx="268"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 name="Rectangle 9"/>
            <p:cNvSpPr>
              <a:spLocks noChangeArrowheads="1"/>
            </p:cNvSpPr>
            <p:nvPr/>
          </p:nvSpPr>
          <p:spPr bwMode="auto">
            <a:xfrm>
              <a:off x="843" y="2266"/>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 name="Rectangle 10"/>
            <p:cNvSpPr>
              <a:spLocks noChangeArrowheads="1"/>
            </p:cNvSpPr>
            <p:nvPr/>
          </p:nvSpPr>
          <p:spPr bwMode="auto">
            <a:xfrm>
              <a:off x="843" y="1748"/>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1" name="Rectangle 11"/>
            <p:cNvSpPr>
              <a:spLocks noChangeArrowheads="1"/>
            </p:cNvSpPr>
            <p:nvPr/>
          </p:nvSpPr>
          <p:spPr bwMode="auto">
            <a:xfrm>
              <a:off x="843" y="1317"/>
              <a:ext cx="268"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2" name="Rectangle 12"/>
            <p:cNvSpPr>
              <a:spLocks noChangeArrowheads="1"/>
            </p:cNvSpPr>
            <p:nvPr/>
          </p:nvSpPr>
          <p:spPr bwMode="auto">
            <a:xfrm>
              <a:off x="853" y="623"/>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3" name="Rectangle 13"/>
            <p:cNvSpPr>
              <a:spLocks noChangeArrowheads="1"/>
            </p:cNvSpPr>
            <p:nvPr/>
          </p:nvSpPr>
          <p:spPr bwMode="auto">
            <a:xfrm>
              <a:off x="843" y="1009"/>
              <a:ext cx="268"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14" name="Group 17"/>
            <p:cNvGrpSpPr>
              <a:grpSpLocks/>
            </p:cNvGrpSpPr>
            <p:nvPr/>
          </p:nvGrpSpPr>
          <p:grpSpPr bwMode="auto">
            <a:xfrm>
              <a:off x="1416" y="2048"/>
              <a:ext cx="668" cy="250"/>
              <a:chOff x="1416" y="2048"/>
              <a:chExt cx="668" cy="250"/>
            </a:xfrm>
          </p:grpSpPr>
          <p:sp>
            <p:nvSpPr>
              <p:cNvPr id="98" name="Rectangle 14"/>
              <p:cNvSpPr>
                <a:spLocks noChangeArrowheads="1"/>
              </p:cNvSpPr>
              <p:nvPr/>
            </p:nvSpPr>
            <p:spPr bwMode="auto">
              <a:xfrm>
                <a:off x="1416"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9" name="Rectangle 15"/>
              <p:cNvSpPr>
                <a:spLocks noChangeArrowheads="1"/>
              </p:cNvSpPr>
              <p:nvPr/>
            </p:nvSpPr>
            <p:spPr bwMode="auto">
              <a:xfrm>
                <a:off x="1643" y="2048"/>
                <a:ext cx="215"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100" name="Rectangle 16"/>
              <p:cNvSpPr>
                <a:spLocks noChangeArrowheads="1"/>
              </p:cNvSpPr>
              <p:nvPr/>
            </p:nvSpPr>
            <p:spPr bwMode="auto">
              <a:xfrm>
                <a:off x="1868" y="2048"/>
                <a:ext cx="216"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15" name="Rectangle 18"/>
            <p:cNvSpPr>
              <a:spLocks noChangeArrowheads="1"/>
            </p:cNvSpPr>
            <p:nvPr/>
          </p:nvSpPr>
          <p:spPr bwMode="auto">
            <a:xfrm>
              <a:off x="1146" y="3574"/>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1s</a:t>
              </a:r>
            </a:p>
          </p:txBody>
        </p:sp>
        <p:sp>
          <p:nvSpPr>
            <p:cNvPr id="16" name="Rectangle 19"/>
            <p:cNvSpPr>
              <a:spLocks noChangeArrowheads="1"/>
            </p:cNvSpPr>
            <p:nvPr/>
          </p:nvSpPr>
          <p:spPr bwMode="auto">
            <a:xfrm>
              <a:off x="1119" y="2805"/>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2s</a:t>
              </a:r>
            </a:p>
          </p:txBody>
        </p:sp>
        <p:sp>
          <p:nvSpPr>
            <p:cNvPr id="17" name="Rectangle 20"/>
            <p:cNvSpPr>
              <a:spLocks noChangeArrowheads="1"/>
            </p:cNvSpPr>
            <p:nvPr/>
          </p:nvSpPr>
          <p:spPr bwMode="auto">
            <a:xfrm>
              <a:off x="1109" y="223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3s</a:t>
              </a:r>
            </a:p>
          </p:txBody>
        </p:sp>
        <p:sp>
          <p:nvSpPr>
            <p:cNvPr id="18" name="Rectangle 21"/>
            <p:cNvSpPr>
              <a:spLocks noChangeArrowheads="1"/>
            </p:cNvSpPr>
            <p:nvPr/>
          </p:nvSpPr>
          <p:spPr bwMode="auto">
            <a:xfrm>
              <a:off x="1100" y="1717"/>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4s</a:t>
              </a:r>
            </a:p>
          </p:txBody>
        </p:sp>
        <p:sp>
          <p:nvSpPr>
            <p:cNvPr id="19" name="Rectangle 22"/>
            <p:cNvSpPr>
              <a:spLocks noChangeArrowheads="1"/>
            </p:cNvSpPr>
            <p:nvPr/>
          </p:nvSpPr>
          <p:spPr bwMode="auto">
            <a:xfrm>
              <a:off x="1109" y="128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5s</a:t>
              </a:r>
            </a:p>
          </p:txBody>
        </p:sp>
        <p:sp>
          <p:nvSpPr>
            <p:cNvPr id="20" name="Rectangle 23"/>
            <p:cNvSpPr>
              <a:spLocks noChangeArrowheads="1"/>
            </p:cNvSpPr>
            <p:nvPr/>
          </p:nvSpPr>
          <p:spPr bwMode="auto">
            <a:xfrm>
              <a:off x="1110" y="950"/>
              <a:ext cx="50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dirty="0">
                  <a:solidFill>
                    <a:srgbClr val="FAFD00"/>
                  </a:solidFill>
                  <a:latin typeface="Times New Roman" panose="02020603050405020304" pitchFamily="18" charset="0"/>
                </a:rPr>
                <a:t>6s</a:t>
              </a:r>
            </a:p>
          </p:txBody>
        </p:sp>
        <p:sp>
          <p:nvSpPr>
            <p:cNvPr id="21" name="Rectangle 24"/>
            <p:cNvSpPr>
              <a:spLocks noChangeArrowheads="1"/>
            </p:cNvSpPr>
            <p:nvPr/>
          </p:nvSpPr>
          <p:spPr bwMode="auto">
            <a:xfrm>
              <a:off x="1099" y="586"/>
              <a:ext cx="50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7s</a:t>
              </a:r>
            </a:p>
          </p:txBody>
        </p:sp>
        <p:grpSp>
          <p:nvGrpSpPr>
            <p:cNvPr id="22" name="Group 28"/>
            <p:cNvGrpSpPr>
              <a:grpSpLocks/>
            </p:cNvGrpSpPr>
            <p:nvPr/>
          </p:nvGrpSpPr>
          <p:grpSpPr bwMode="auto">
            <a:xfrm>
              <a:off x="1416" y="2589"/>
              <a:ext cx="678" cy="251"/>
              <a:chOff x="1416" y="2589"/>
              <a:chExt cx="678" cy="251"/>
            </a:xfrm>
          </p:grpSpPr>
          <p:sp>
            <p:nvSpPr>
              <p:cNvPr id="95" name="Rectangle 25"/>
              <p:cNvSpPr>
                <a:spLocks noChangeArrowheads="1"/>
              </p:cNvSpPr>
              <p:nvPr/>
            </p:nvSpPr>
            <p:spPr bwMode="auto">
              <a:xfrm>
                <a:off x="1416"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6" name="Rectangle 26"/>
              <p:cNvSpPr>
                <a:spLocks noChangeArrowheads="1"/>
              </p:cNvSpPr>
              <p:nvPr/>
            </p:nvSpPr>
            <p:spPr bwMode="auto">
              <a:xfrm>
                <a:off x="1643" y="2589"/>
                <a:ext cx="217"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7" name="Rectangle 27"/>
              <p:cNvSpPr>
                <a:spLocks noChangeArrowheads="1"/>
              </p:cNvSpPr>
              <p:nvPr/>
            </p:nvSpPr>
            <p:spPr bwMode="auto">
              <a:xfrm>
                <a:off x="1878" y="2589"/>
                <a:ext cx="216"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3" name="Group 32"/>
            <p:cNvGrpSpPr>
              <a:grpSpLocks/>
            </p:cNvGrpSpPr>
            <p:nvPr/>
          </p:nvGrpSpPr>
          <p:grpSpPr bwMode="auto">
            <a:xfrm>
              <a:off x="1416" y="1493"/>
              <a:ext cx="668" cy="250"/>
              <a:chOff x="1416" y="1493"/>
              <a:chExt cx="668" cy="250"/>
            </a:xfrm>
          </p:grpSpPr>
          <p:sp>
            <p:nvSpPr>
              <p:cNvPr id="92" name="Rectangle 29"/>
              <p:cNvSpPr>
                <a:spLocks noChangeArrowheads="1"/>
              </p:cNvSpPr>
              <p:nvPr/>
            </p:nvSpPr>
            <p:spPr bwMode="auto">
              <a:xfrm>
                <a:off x="1416" y="1493"/>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3" name="Rectangle 30"/>
              <p:cNvSpPr>
                <a:spLocks noChangeArrowheads="1"/>
              </p:cNvSpPr>
              <p:nvPr/>
            </p:nvSpPr>
            <p:spPr bwMode="auto">
              <a:xfrm>
                <a:off x="1640"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4" name="Rectangle 31"/>
              <p:cNvSpPr>
                <a:spLocks noChangeArrowheads="1"/>
              </p:cNvSpPr>
              <p:nvPr/>
            </p:nvSpPr>
            <p:spPr bwMode="auto">
              <a:xfrm>
                <a:off x="1871" y="1493"/>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4" name="Group 36"/>
            <p:cNvGrpSpPr>
              <a:grpSpLocks/>
            </p:cNvGrpSpPr>
            <p:nvPr/>
          </p:nvGrpSpPr>
          <p:grpSpPr bwMode="auto">
            <a:xfrm>
              <a:off x="1416" y="1104"/>
              <a:ext cx="668" cy="250"/>
              <a:chOff x="1416" y="1104"/>
              <a:chExt cx="668" cy="250"/>
            </a:xfrm>
          </p:grpSpPr>
          <p:sp>
            <p:nvSpPr>
              <p:cNvPr id="89" name="Rectangle 33"/>
              <p:cNvSpPr>
                <a:spLocks noChangeArrowheads="1"/>
              </p:cNvSpPr>
              <p:nvPr/>
            </p:nvSpPr>
            <p:spPr bwMode="auto">
              <a:xfrm>
                <a:off x="1416" y="1104"/>
                <a:ext cx="21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0" name="Rectangle 34"/>
              <p:cNvSpPr>
                <a:spLocks noChangeArrowheads="1"/>
              </p:cNvSpPr>
              <p:nvPr/>
            </p:nvSpPr>
            <p:spPr bwMode="auto">
              <a:xfrm>
                <a:off x="1640"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91" name="Rectangle 35"/>
              <p:cNvSpPr>
                <a:spLocks noChangeArrowheads="1"/>
              </p:cNvSpPr>
              <p:nvPr/>
            </p:nvSpPr>
            <p:spPr bwMode="auto">
              <a:xfrm>
                <a:off x="1871" y="1104"/>
                <a:ext cx="21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25" name="Group 40"/>
            <p:cNvGrpSpPr>
              <a:grpSpLocks/>
            </p:cNvGrpSpPr>
            <p:nvPr/>
          </p:nvGrpSpPr>
          <p:grpSpPr bwMode="auto">
            <a:xfrm>
              <a:off x="1416" y="722"/>
              <a:ext cx="688" cy="252"/>
              <a:chOff x="1416" y="722"/>
              <a:chExt cx="688" cy="252"/>
            </a:xfrm>
          </p:grpSpPr>
          <p:sp>
            <p:nvSpPr>
              <p:cNvPr id="86" name="Rectangle 37"/>
              <p:cNvSpPr>
                <a:spLocks noChangeArrowheads="1"/>
              </p:cNvSpPr>
              <p:nvPr/>
            </p:nvSpPr>
            <p:spPr bwMode="auto">
              <a:xfrm>
                <a:off x="1416"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7" name="Rectangle 38"/>
              <p:cNvSpPr>
                <a:spLocks noChangeArrowheads="1"/>
              </p:cNvSpPr>
              <p:nvPr/>
            </p:nvSpPr>
            <p:spPr bwMode="auto">
              <a:xfrm>
                <a:off x="1647"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8" name="Rectangle 39"/>
              <p:cNvSpPr>
                <a:spLocks noChangeArrowheads="1"/>
              </p:cNvSpPr>
              <p:nvPr/>
            </p:nvSpPr>
            <p:spPr bwMode="auto">
              <a:xfrm>
                <a:off x="1885" y="722"/>
                <a:ext cx="219"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26" name="Rectangle 41"/>
            <p:cNvSpPr>
              <a:spLocks noChangeArrowheads="1"/>
            </p:cNvSpPr>
            <p:nvPr/>
          </p:nvSpPr>
          <p:spPr bwMode="auto">
            <a:xfrm>
              <a:off x="2051" y="2545"/>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2p</a:t>
              </a:r>
            </a:p>
          </p:txBody>
        </p:sp>
        <p:sp>
          <p:nvSpPr>
            <p:cNvPr id="27" name="Rectangle 42"/>
            <p:cNvSpPr>
              <a:spLocks noChangeArrowheads="1"/>
            </p:cNvSpPr>
            <p:nvPr/>
          </p:nvSpPr>
          <p:spPr bwMode="auto">
            <a:xfrm>
              <a:off x="2051" y="198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3p</a:t>
              </a:r>
            </a:p>
          </p:txBody>
        </p:sp>
        <p:sp>
          <p:nvSpPr>
            <p:cNvPr id="28" name="Rectangle 43"/>
            <p:cNvSpPr>
              <a:spLocks noChangeArrowheads="1"/>
            </p:cNvSpPr>
            <p:nvPr/>
          </p:nvSpPr>
          <p:spPr bwMode="auto">
            <a:xfrm>
              <a:off x="2051" y="144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4p</a:t>
              </a:r>
            </a:p>
          </p:txBody>
        </p:sp>
        <p:sp>
          <p:nvSpPr>
            <p:cNvPr id="29" name="Rectangle 44"/>
            <p:cNvSpPr>
              <a:spLocks noChangeArrowheads="1"/>
            </p:cNvSpPr>
            <p:nvPr/>
          </p:nvSpPr>
          <p:spPr bwMode="auto">
            <a:xfrm>
              <a:off x="2051" y="105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5p</a:t>
              </a:r>
            </a:p>
          </p:txBody>
        </p:sp>
        <p:sp>
          <p:nvSpPr>
            <p:cNvPr id="30" name="Rectangle 45"/>
            <p:cNvSpPr>
              <a:spLocks noChangeArrowheads="1"/>
            </p:cNvSpPr>
            <p:nvPr/>
          </p:nvSpPr>
          <p:spPr bwMode="auto">
            <a:xfrm>
              <a:off x="2051" y="660"/>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6p</a:t>
              </a:r>
            </a:p>
          </p:txBody>
        </p:sp>
        <p:grpSp>
          <p:nvGrpSpPr>
            <p:cNvPr id="31" name="Group 52"/>
            <p:cNvGrpSpPr>
              <a:grpSpLocks/>
            </p:cNvGrpSpPr>
            <p:nvPr/>
          </p:nvGrpSpPr>
          <p:grpSpPr bwMode="auto">
            <a:xfrm>
              <a:off x="2422" y="1688"/>
              <a:ext cx="1051" cy="250"/>
              <a:chOff x="2422" y="1688"/>
              <a:chExt cx="1051" cy="250"/>
            </a:xfrm>
          </p:grpSpPr>
          <p:sp>
            <p:nvSpPr>
              <p:cNvPr id="80" name="Rectangle 46"/>
              <p:cNvSpPr>
                <a:spLocks noChangeArrowheads="1"/>
              </p:cNvSpPr>
              <p:nvPr/>
            </p:nvSpPr>
            <p:spPr bwMode="auto">
              <a:xfrm>
                <a:off x="3269"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1" name="Rectangle 47"/>
              <p:cNvSpPr>
                <a:spLocks noChangeArrowheads="1"/>
              </p:cNvSpPr>
              <p:nvPr/>
            </p:nvSpPr>
            <p:spPr bwMode="auto">
              <a:xfrm>
                <a:off x="3064"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82" name="Group 51"/>
              <p:cNvGrpSpPr>
                <a:grpSpLocks/>
              </p:cNvGrpSpPr>
              <p:nvPr/>
            </p:nvGrpSpPr>
            <p:grpSpPr bwMode="auto">
              <a:xfrm>
                <a:off x="2422" y="1688"/>
                <a:ext cx="637" cy="250"/>
                <a:chOff x="2422" y="1688"/>
                <a:chExt cx="637" cy="250"/>
              </a:xfrm>
            </p:grpSpPr>
            <p:sp>
              <p:nvSpPr>
                <p:cNvPr id="83" name="Rectangle 48"/>
                <p:cNvSpPr>
                  <a:spLocks noChangeArrowheads="1"/>
                </p:cNvSpPr>
                <p:nvPr/>
              </p:nvSpPr>
              <p:spPr bwMode="auto">
                <a:xfrm>
                  <a:off x="2422" y="1688"/>
                  <a:ext cx="204"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4" name="Rectangle 49"/>
                <p:cNvSpPr>
                  <a:spLocks noChangeArrowheads="1"/>
                </p:cNvSpPr>
                <p:nvPr/>
              </p:nvSpPr>
              <p:spPr bwMode="auto">
                <a:xfrm>
                  <a:off x="2636" y="1688"/>
                  <a:ext cx="203"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85" name="Rectangle 50"/>
                <p:cNvSpPr>
                  <a:spLocks noChangeArrowheads="1"/>
                </p:cNvSpPr>
                <p:nvPr/>
              </p:nvSpPr>
              <p:spPr bwMode="auto">
                <a:xfrm>
                  <a:off x="2857" y="1688"/>
                  <a:ext cx="202" cy="25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32" name="Rectangle 53"/>
            <p:cNvSpPr>
              <a:spLocks noChangeArrowheads="1"/>
            </p:cNvSpPr>
            <p:nvPr/>
          </p:nvSpPr>
          <p:spPr bwMode="auto">
            <a:xfrm>
              <a:off x="3449" y="163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3d</a:t>
              </a:r>
            </a:p>
          </p:txBody>
        </p:sp>
        <p:sp>
          <p:nvSpPr>
            <p:cNvPr id="33" name="Rectangle 54"/>
            <p:cNvSpPr>
              <a:spLocks noChangeArrowheads="1"/>
            </p:cNvSpPr>
            <p:nvPr/>
          </p:nvSpPr>
          <p:spPr bwMode="auto">
            <a:xfrm>
              <a:off x="3449" y="1149"/>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4d</a:t>
              </a:r>
            </a:p>
          </p:txBody>
        </p:sp>
        <p:sp>
          <p:nvSpPr>
            <p:cNvPr id="34" name="Rectangle 55"/>
            <p:cNvSpPr>
              <a:spLocks noChangeArrowheads="1"/>
            </p:cNvSpPr>
            <p:nvPr/>
          </p:nvSpPr>
          <p:spPr bwMode="auto">
            <a:xfrm>
              <a:off x="3449" y="758"/>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5d</a:t>
              </a:r>
            </a:p>
          </p:txBody>
        </p:sp>
        <p:grpSp>
          <p:nvGrpSpPr>
            <p:cNvPr id="35" name="Group 62"/>
            <p:cNvGrpSpPr>
              <a:grpSpLocks/>
            </p:cNvGrpSpPr>
            <p:nvPr/>
          </p:nvGrpSpPr>
          <p:grpSpPr bwMode="auto">
            <a:xfrm>
              <a:off x="2434" y="1160"/>
              <a:ext cx="1051" cy="251"/>
              <a:chOff x="2434" y="1160"/>
              <a:chExt cx="1051" cy="251"/>
            </a:xfrm>
          </p:grpSpPr>
          <p:sp>
            <p:nvSpPr>
              <p:cNvPr id="74" name="Rectangle 56"/>
              <p:cNvSpPr>
                <a:spLocks noChangeArrowheads="1"/>
              </p:cNvSpPr>
              <p:nvPr/>
            </p:nvSpPr>
            <p:spPr bwMode="auto">
              <a:xfrm>
                <a:off x="3281"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5" name="Rectangle 57"/>
              <p:cNvSpPr>
                <a:spLocks noChangeArrowheads="1"/>
              </p:cNvSpPr>
              <p:nvPr/>
            </p:nvSpPr>
            <p:spPr bwMode="auto">
              <a:xfrm>
                <a:off x="3076"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6" name="Group 61"/>
              <p:cNvGrpSpPr>
                <a:grpSpLocks/>
              </p:cNvGrpSpPr>
              <p:nvPr/>
            </p:nvGrpSpPr>
            <p:grpSpPr bwMode="auto">
              <a:xfrm>
                <a:off x="2434" y="1160"/>
                <a:ext cx="638" cy="251"/>
                <a:chOff x="2434" y="1160"/>
                <a:chExt cx="638" cy="251"/>
              </a:xfrm>
            </p:grpSpPr>
            <p:sp>
              <p:nvSpPr>
                <p:cNvPr id="77" name="Rectangle 58"/>
                <p:cNvSpPr>
                  <a:spLocks noChangeArrowheads="1"/>
                </p:cNvSpPr>
                <p:nvPr/>
              </p:nvSpPr>
              <p:spPr bwMode="auto">
                <a:xfrm>
                  <a:off x="2434" y="116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8" name="Rectangle 59"/>
                <p:cNvSpPr>
                  <a:spLocks noChangeArrowheads="1"/>
                </p:cNvSpPr>
                <p:nvPr/>
              </p:nvSpPr>
              <p:spPr bwMode="auto">
                <a:xfrm>
                  <a:off x="2648" y="116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9" name="Rectangle 60"/>
                <p:cNvSpPr>
                  <a:spLocks noChangeArrowheads="1"/>
                </p:cNvSpPr>
                <p:nvPr/>
              </p:nvSpPr>
              <p:spPr bwMode="auto">
                <a:xfrm>
                  <a:off x="2870" y="116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6" name="Group 69"/>
            <p:cNvGrpSpPr>
              <a:grpSpLocks/>
            </p:cNvGrpSpPr>
            <p:nvPr/>
          </p:nvGrpSpPr>
          <p:grpSpPr bwMode="auto">
            <a:xfrm>
              <a:off x="2434" y="816"/>
              <a:ext cx="1051" cy="251"/>
              <a:chOff x="2434" y="816"/>
              <a:chExt cx="1051" cy="251"/>
            </a:xfrm>
          </p:grpSpPr>
          <p:sp>
            <p:nvSpPr>
              <p:cNvPr id="68" name="Rectangle 63"/>
              <p:cNvSpPr>
                <a:spLocks noChangeArrowheads="1"/>
              </p:cNvSpPr>
              <p:nvPr/>
            </p:nvSpPr>
            <p:spPr bwMode="auto">
              <a:xfrm>
                <a:off x="3281"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9" name="Rectangle 64"/>
              <p:cNvSpPr>
                <a:spLocks noChangeArrowheads="1"/>
              </p:cNvSpPr>
              <p:nvPr/>
            </p:nvSpPr>
            <p:spPr bwMode="auto">
              <a:xfrm>
                <a:off x="3076"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70" name="Group 68"/>
              <p:cNvGrpSpPr>
                <a:grpSpLocks/>
              </p:cNvGrpSpPr>
              <p:nvPr/>
            </p:nvGrpSpPr>
            <p:grpSpPr bwMode="auto">
              <a:xfrm>
                <a:off x="2434" y="816"/>
                <a:ext cx="638" cy="251"/>
                <a:chOff x="2434" y="816"/>
                <a:chExt cx="638" cy="251"/>
              </a:xfrm>
            </p:grpSpPr>
            <p:sp>
              <p:nvSpPr>
                <p:cNvPr id="71" name="Rectangle 65"/>
                <p:cNvSpPr>
                  <a:spLocks noChangeArrowheads="1"/>
                </p:cNvSpPr>
                <p:nvPr/>
              </p:nvSpPr>
              <p:spPr bwMode="auto">
                <a:xfrm>
                  <a:off x="2434" y="816"/>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2" name="Rectangle 66"/>
                <p:cNvSpPr>
                  <a:spLocks noChangeArrowheads="1"/>
                </p:cNvSpPr>
                <p:nvPr/>
              </p:nvSpPr>
              <p:spPr bwMode="auto">
                <a:xfrm>
                  <a:off x="2648" y="816"/>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73" name="Rectangle 67"/>
                <p:cNvSpPr>
                  <a:spLocks noChangeArrowheads="1"/>
                </p:cNvSpPr>
                <p:nvPr/>
              </p:nvSpPr>
              <p:spPr bwMode="auto">
                <a:xfrm>
                  <a:off x="2870" y="816"/>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grpSp>
          <p:nvGrpSpPr>
            <p:cNvPr id="37" name="Group 77"/>
            <p:cNvGrpSpPr>
              <a:grpSpLocks/>
            </p:cNvGrpSpPr>
            <p:nvPr/>
          </p:nvGrpSpPr>
          <p:grpSpPr bwMode="auto">
            <a:xfrm>
              <a:off x="3788" y="1005"/>
              <a:ext cx="1273" cy="251"/>
              <a:chOff x="3788" y="1005"/>
              <a:chExt cx="1273" cy="251"/>
            </a:xfrm>
          </p:grpSpPr>
          <p:sp>
            <p:nvSpPr>
              <p:cNvPr id="61" name="Rectangle 70"/>
              <p:cNvSpPr>
                <a:spLocks noChangeArrowheads="1"/>
              </p:cNvSpPr>
              <p:nvPr/>
            </p:nvSpPr>
            <p:spPr bwMode="auto">
              <a:xfrm>
                <a:off x="4523"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2" name="Rectangle 71"/>
              <p:cNvSpPr>
                <a:spLocks noChangeArrowheads="1"/>
              </p:cNvSpPr>
              <p:nvPr/>
            </p:nvSpPr>
            <p:spPr bwMode="auto">
              <a:xfrm>
                <a:off x="434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3" name="Rectangle 72"/>
              <p:cNvSpPr>
                <a:spLocks noChangeArrowheads="1"/>
              </p:cNvSpPr>
              <p:nvPr/>
            </p:nvSpPr>
            <p:spPr bwMode="auto">
              <a:xfrm>
                <a:off x="3788"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4" name="Rectangle 73"/>
              <p:cNvSpPr>
                <a:spLocks noChangeArrowheads="1"/>
              </p:cNvSpPr>
              <p:nvPr/>
            </p:nvSpPr>
            <p:spPr bwMode="auto">
              <a:xfrm>
                <a:off x="3974" y="1005"/>
                <a:ext cx="17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5" name="Rectangle 74"/>
              <p:cNvSpPr>
                <a:spLocks noChangeArrowheads="1"/>
              </p:cNvSpPr>
              <p:nvPr/>
            </p:nvSpPr>
            <p:spPr bwMode="auto">
              <a:xfrm>
                <a:off x="4165"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6" name="Rectangle 75"/>
              <p:cNvSpPr>
                <a:spLocks noChangeArrowheads="1"/>
              </p:cNvSpPr>
              <p:nvPr/>
            </p:nvSpPr>
            <p:spPr bwMode="auto">
              <a:xfrm>
                <a:off x="4709"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7" name="Rectangle 76"/>
              <p:cNvSpPr>
                <a:spLocks noChangeArrowheads="1"/>
              </p:cNvSpPr>
              <p:nvPr/>
            </p:nvSpPr>
            <p:spPr bwMode="auto">
              <a:xfrm>
                <a:off x="4886" y="1005"/>
                <a:ext cx="175"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8" name="Group 85"/>
            <p:cNvGrpSpPr>
              <a:grpSpLocks/>
            </p:cNvGrpSpPr>
            <p:nvPr/>
          </p:nvGrpSpPr>
          <p:grpSpPr bwMode="auto">
            <a:xfrm>
              <a:off x="3777" y="589"/>
              <a:ext cx="1274" cy="252"/>
              <a:chOff x="3777" y="589"/>
              <a:chExt cx="1274" cy="252"/>
            </a:xfrm>
          </p:grpSpPr>
          <p:sp>
            <p:nvSpPr>
              <p:cNvPr id="54" name="Rectangle 78"/>
              <p:cNvSpPr>
                <a:spLocks noChangeArrowheads="1"/>
              </p:cNvSpPr>
              <p:nvPr/>
            </p:nvSpPr>
            <p:spPr bwMode="auto">
              <a:xfrm>
                <a:off x="451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5" name="Rectangle 79"/>
              <p:cNvSpPr>
                <a:spLocks noChangeArrowheads="1"/>
              </p:cNvSpPr>
              <p:nvPr/>
            </p:nvSpPr>
            <p:spPr bwMode="auto">
              <a:xfrm>
                <a:off x="4334"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6" name="Rectangle 80"/>
              <p:cNvSpPr>
                <a:spLocks noChangeArrowheads="1"/>
              </p:cNvSpPr>
              <p:nvPr/>
            </p:nvSpPr>
            <p:spPr bwMode="auto">
              <a:xfrm>
                <a:off x="3777" y="589"/>
                <a:ext cx="175"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7" name="Rectangle 81"/>
              <p:cNvSpPr>
                <a:spLocks noChangeArrowheads="1"/>
              </p:cNvSpPr>
              <p:nvPr/>
            </p:nvSpPr>
            <p:spPr bwMode="auto">
              <a:xfrm>
                <a:off x="3962"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8" name="Rectangle 82"/>
              <p:cNvSpPr>
                <a:spLocks noChangeArrowheads="1"/>
              </p:cNvSpPr>
              <p:nvPr/>
            </p:nvSpPr>
            <p:spPr bwMode="auto">
              <a:xfrm>
                <a:off x="4155"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9" name="Rectangle 83"/>
              <p:cNvSpPr>
                <a:spLocks noChangeArrowheads="1"/>
              </p:cNvSpPr>
              <p:nvPr/>
            </p:nvSpPr>
            <p:spPr bwMode="auto">
              <a:xfrm>
                <a:off x="4699" y="589"/>
                <a:ext cx="174"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60" name="Rectangle 84"/>
              <p:cNvSpPr>
                <a:spLocks noChangeArrowheads="1"/>
              </p:cNvSpPr>
              <p:nvPr/>
            </p:nvSpPr>
            <p:spPr bwMode="auto">
              <a:xfrm>
                <a:off x="4875" y="589"/>
                <a:ext cx="176" cy="25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nvGrpSpPr>
            <p:cNvPr id="39" name="Group 89"/>
            <p:cNvGrpSpPr>
              <a:grpSpLocks/>
            </p:cNvGrpSpPr>
            <p:nvPr/>
          </p:nvGrpSpPr>
          <p:grpSpPr bwMode="auto">
            <a:xfrm>
              <a:off x="1418" y="356"/>
              <a:ext cx="689" cy="251"/>
              <a:chOff x="1418" y="356"/>
              <a:chExt cx="689" cy="251"/>
            </a:xfrm>
          </p:grpSpPr>
          <p:sp>
            <p:nvSpPr>
              <p:cNvPr id="51" name="Rectangle 86"/>
              <p:cNvSpPr>
                <a:spLocks noChangeArrowheads="1"/>
              </p:cNvSpPr>
              <p:nvPr/>
            </p:nvSpPr>
            <p:spPr bwMode="auto">
              <a:xfrm>
                <a:off x="1418" y="356"/>
                <a:ext cx="220"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2" name="Rectangle 87"/>
              <p:cNvSpPr>
                <a:spLocks noChangeArrowheads="1"/>
              </p:cNvSpPr>
              <p:nvPr/>
            </p:nvSpPr>
            <p:spPr bwMode="auto">
              <a:xfrm>
                <a:off x="1650"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3" name="Rectangle 88"/>
              <p:cNvSpPr>
                <a:spLocks noChangeArrowheads="1"/>
              </p:cNvSpPr>
              <p:nvPr/>
            </p:nvSpPr>
            <p:spPr bwMode="auto">
              <a:xfrm>
                <a:off x="1888" y="356"/>
                <a:ext cx="219"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sp>
          <p:nvSpPr>
            <p:cNvPr id="40" name="Rectangle 90"/>
            <p:cNvSpPr>
              <a:spLocks noChangeArrowheads="1"/>
            </p:cNvSpPr>
            <p:nvPr/>
          </p:nvSpPr>
          <p:spPr bwMode="auto">
            <a:xfrm>
              <a:off x="2095" y="313"/>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7p</a:t>
              </a:r>
            </a:p>
          </p:txBody>
        </p:sp>
        <p:grpSp>
          <p:nvGrpSpPr>
            <p:cNvPr id="41" name="Group 97"/>
            <p:cNvGrpSpPr>
              <a:grpSpLocks/>
            </p:cNvGrpSpPr>
            <p:nvPr/>
          </p:nvGrpSpPr>
          <p:grpSpPr bwMode="auto">
            <a:xfrm>
              <a:off x="2437" y="430"/>
              <a:ext cx="1051" cy="251"/>
              <a:chOff x="2437" y="430"/>
              <a:chExt cx="1051" cy="251"/>
            </a:xfrm>
          </p:grpSpPr>
          <p:sp>
            <p:nvSpPr>
              <p:cNvPr id="45" name="Rectangle 91"/>
              <p:cNvSpPr>
                <a:spLocks noChangeArrowheads="1"/>
              </p:cNvSpPr>
              <p:nvPr/>
            </p:nvSpPr>
            <p:spPr bwMode="auto">
              <a:xfrm>
                <a:off x="3284"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6" name="Rectangle 92"/>
              <p:cNvSpPr>
                <a:spLocks noChangeArrowheads="1"/>
              </p:cNvSpPr>
              <p:nvPr/>
            </p:nvSpPr>
            <p:spPr bwMode="auto">
              <a:xfrm>
                <a:off x="3079"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nvGrpSpPr>
              <p:cNvPr id="47" name="Group 96"/>
              <p:cNvGrpSpPr>
                <a:grpSpLocks/>
              </p:cNvGrpSpPr>
              <p:nvPr/>
            </p:nvGrpSpPr>
            <p:grpSpPr bwMode="auto">
              <a:xfrm>
                <a:off x="2437" y="430"/>
                <a:ext cx="638" cy="251"/>
                <a:chOff x="2437" y="430"/>
                <a:chExt cx="638" cy="251"/>
              </a:xfrm>
            </p:grpSpPr>
            <p:sp>
              <p:nvSpPr>
                <p:cNvPr id="48" name="Rectangle 93"/>
                <p:cNvSpPr>
                  <a:spLocks noChangeArrowheads="1"/>
                </p:cNvSpPr>
                <p:nvPr/>
              </p:nvSpPr>
              <p:spPr bwMode="auto">
                <a:xfrm>
                  <a:off x="2437" y="430"/>
                  <a:ext cx="204"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49" name="Rectangle 94"/>
                <p:cNvSpPr>
                  <a:spLocks noChangeArrowheads="1"/>
                </p:cNvSpPr>
                <p:nvPr/>
              </p:nvSpPr>
              <p:spPr bwMode="auto">
                <a:xfrm>
                  <a:off x="2651" y="430"/>
                  <a:ext cx="203"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sp>
              <p:nvSpPr>
                <p:cNvPr id="50" name="Rectangle 95"/>
                <p:cNvSpPr>
                  <a:spLocks noChangeArrowheads="1"/>
                </p:cNvSpPr>
                <p:nvPr/>
              </p:nvSpPr>
              <p:spPr bwMode="auto">
                <a:xfrm>
                  <a:off x="2873" y="430"/>
                  <a:ext cx="202" cy="251"/>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3200">
                    <a:solidFill>
                      <a:srgbClr val="FFFFFF"/>
                    </a:solidFill>
                  </a:endParaRPr>
                </a:p>
              </p:txBody>
            </p:sp>
          </p:grpSp>
        </p:grpSp>
        <p:sp>
          <p:nvSpPr>
            <p:cNvPr id="42" name="Rectangle 98"/>
            <p:cNvSpPr>
              <a:spLocks noChangeArrowheads="1"/>
            </p:cNvSpPr>
            <p:nvPr/>
          </p:nvSpPr>
          <p:spPr bwMode="auto">
            <a:xfrm>
              <a:off x="3441" y="371"/>
              <a:ext cx="39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6d</a:t>
              </a:r>
            </a:p>
          </p:txBody>
        </p:sp>
        <p:sp>
          <p:nvSpPr>
            <p:cNvPr id="43" name="Rectangle 99"/>
            <p:cNvSpPr>
              <a:spLocks noChangeArrowheads="1"/>
            </p:cNvSpPr>
            <p:nvPr/>
          </p:nvSpPr>
          <p:spPr bwMode="auto">
            <a:xfrm>
              <a:off x="5030" y="952"/>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4f</a:t>
              </a:r>
            </a:p>
          </p:txBody>
        </p:sp>
        <p:sp>
          <p:nvSpPr>
            <p:cNvPr id="44" name="Rectangle 100"/>
            <p:cNvSpPr>
              <a:spLocks noChangeArrowheads="1"/>
            </p:cNvSpPr>
            <p:nvPr/>
          </p:nvSpPr>
          <p:spPr bwMode="auto">
            <a:xfrm>
              <a:off x="5023" y="554"/>
              <a:ext cx="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tx2"/>
                </a:buClr>
                <a:buSzPct val="75000"/>
                <a:buFont typeface="Monotype Sorts" pitchFamily="2" charset="2"/>
                <a:buChar char="l"/>
                <a:defRPr sz="3400">
                  <a:solidFill>
                    <a:schemeClr val="tx1"/>
                  </a:solidFill>
                  <a:latin typeface="Arial" panose="020B0604020202020204" pitchFamily="34" charset="0"/>
                </a:defRPr>
              </a:lvl1pPr>
              <a:lvl2pPr marL="742950" indent="-285750">
                <a:spcBef>
                  <a:spcPct val="20000"/>
                </a:spcBef>
                <a:buClr>
                  <a:schemeClr val="tx1"/>
                </a:buClr>
                <a:buSzPct val="90000"/>
                <a:buFont typeface="Animals" pitchFamily="34" charset="2"/>
                <a:buChar char="-"/>
                <a:defRPr sz="3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3200">
                  <a:solidFill>
                    <a:srgbClr val="FAFD00"/>
                  </a:solidFill>
                  <a:latin typeface="Times New Roman" panose="02020603050405020304" pitchFamily="18" charset="0"/>
                </a:rPr>
                <a:t>5f</a:t>
              </a:r>
            </a:p>
          </p:txBody>
        </p:sp>
      </p:grpSp>
      <p:sp>
        <p:nvSpPr>
          <p:cNvPr id="104" name="Line 3"/>
          <p:cNvSpPr>
            <a:spLocks noChangeShapeType="1"/>
          </p:cNvSpPr>
          <p:nvPr/>
        </p:nvSpPr>
        <p:spPr bwMode="auto">
          <a:xfrm>
            <a:off x="2661901" y="5764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
          <p:cNvSpPr>
            <a:spLocks noChangeShapeType="1"/>
          </p:cNvSpPr>
          <p:nvPr/>
        </p:nvSpPr>
        <p:spPr bwMode="auto">
          <a:xfrm flipV="1">
            <a:off x="2814234" y="574198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2"/>
          <p:cNvSpPr txBox="1">
            <a:spLocks noChangeArrowheads="1"/>
          </p:cNvSpPr>
          <p:nvPr/>
        </p:nvSpPr>
        <p:spPr>
          <a:xfrm>
            <a:off x="5457248" y="3338382"/>
            <a:ext cx="4510088" cy="299561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571500" indent="-457200">
              <a:defRPr/>
            </a:pPr>
            <a:endParaRPr lang="en-US" sz="3200" dirty="0" smtClean="0"/>
          </a:p>
        </p:txBody>
      </p:sp>
      <p:sp>
        <p:nvSpPr>
          <p:cNvPr id="103" name="Line 6"/>
          <p:cNvSpPr>
            <a:spLocks noChangeShapeType="1"/>
          </p:cNvSpPr>
          <p:nvPr/>
        </p:nvSpPr>
        <p:spPr bwMode="auto">
          <a:xfrm>
            <a:off x="2661901"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7"/>
          <p:cNvSpPr>
            <a:spLocks noChangeShapeType="1"/>
          </p:cNvSpPr>
          <p:nvPr/>
        </p:nvSpPr>
        <p:spPr bwMode="auto">
          <a:xfrm flipV="1">
            <a:off x="2814234" y="4513518"/>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6"/>
          <p:cNvSpPr>
            <a:spLocks noChangeShapeType="1"/>
          </p:cNvSpPr>
          <p:nvPr/>
        </p:nvSpPr>
        <p:spPr bwMode="auto">
          <a:xfrm>
            <a:off x="3578575"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Line 6"/>
          <p:cNvSpPr>
            <a:spLocks noChangeShapeType="1"/>
          </p:cNvSpPr>
          <p:nvPr/>
        </p:nvSpPr>
        <p:spPr bwMode="auto">
          <a:xfrm>
            <a:off x="3919769" y="4105806"/>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Line 6"/>
          <p:cNvSpPr>
            <a:spLocks noChangeShapeType="1"/>
          </p:cNvSpPr>
          <p:nvPr/>
        </p:nvSpPr>
        <p:spPr bwMode="auto">
          <a:xfrm>
            <a:off x="4329202" y="4128631"/>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7"/>
          <p:cNvSpPr>
            <a:spLocks noChangeShapeType="1"/>
          </p:cNvSpPr>
          <p:nvPr/>
        </p:nvSpPr>
        <p:spPr bwMode="auto">
          <a:xfrm flipV="1">
            <a:off x="3697221"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Line 7"/>
          <p:cNvSpPr>
            <a:spLocks noChangeShapeType="1"/>
          </p:cNvSpPr>
          <p:nvPr/>
        </p:nvSpPr>
        <p:spPr bwMode="auto">
          <a:xfrm flipV="1">
            <a:off x="4054566"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Line 7"/>
          <p:cNvSpPr>
            <a:spLocks noChangeShapeType="1"/>
          </p:cNvSpPr>
          <p:nvPr/>
        </p:nvSpPr>
        <p:spPr bwMode="auto">
          <a:xfrm flipV="1">
            <a:off x="4449132" y="4138293"/>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2"/>
          <p:cNvSpPr txBox="1">
            <a:spLocks noChangeArrowheads="1"/>
          </p:cNvSpPr>
          <p:nvPr/>
        </p:nvSpPr>
        <p:spPr>
          <a:xfrm>
            <a:off x="5250940" y="3231633"/>
            <a:ext cx="4773246" cy="3036551"/>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114300" indent="0">
              <a:buNone/>
              <a:defRPr/>
            </a:pPr>
            <a:r>
              <a:rPr lang="en-US" sz="2800" dirty="0" smtClean="0"/>
              <a:t>The next three electrons go into the 3p orbital</a:t>
            </a:r>
          </a:p>
          <a:p>
            <a:pPr>
              <a:buClrTx/>
            </a:pPr>
            <a:r>
              <a:rPr lang="en-US" altLang="en-US" sz="2800" dirty="0" smtClean="0">
                <a:solidFill>
                  <a:srgbClr val="FFFFFF"/>
                </a:solidFill>
              </a:rPr>
              <a:t>They </a:t>
            </a:r>
            <a:r>
              <a:rPr lang="en-US" altLang="en-US" sz="2800" dirty="0">
                <a:solidFill>
                  <a:srgbClr val="FFFFFF"/>
                </a:solidFill>
              </a:rPr>
              <a:t>each go into separate shapes (Hund’s)</a:t>
            </a:r>
          </a:p>
          <a:p>
            <a:pPr>
              <a:buClrTx/>
            </a:pPr>
            <a:r>
              <a:rPr lang="en-US" altLang="en-US" sz="2800" dirty="0">
                <a:solidFill>
                  <a:srgbClr val="FFFFFF"/>
                </a:solidFill>
              </a:rPr>
              <a:t>3 unpaired </a:t>
            </a:r>
            <a:r>
              <a:rPr lang="en-US" altLang="en-US" sz="2800" dirty="0" smtClean="0">
                <a:solidFill>
                  <a:srgbClr val="FFFFFF"/>
                </a:solidFill>
              </a:rPr>
              <a:t>e-’s</a:t>
            </a:r>
          </a:p>
          <a:p>
            <a:pPr marL="457200" lvl="2" indent="0">
              <a:buClrTx/>
              <a:buNone/>
            </a:pPr>
            <a:r>
              <a:rPr lang="en-US" altLang="en-US" sz="3600" b="1" dirty="0" smtClean="0">
                <a:solidFill>
                  <a:srgbClr val="FFFFFF"/>
                </a:solidFill>
              </a:rPr>
              <a:t>= </a:t>
            </a:r>
            <a:r>
              <a:rPr lang="en-US" altLang="en-US" sz="3600" b="1" dirty="0">
                <a:solidFill>
                  <a:srgbClr val="FFFFFF"/>
                </a:solidFill>
              </a:rPr>
              <a:t>1s</a:t>
            </a:r>
            <a:r>
              <a:rPr lang="en-US" altLang="en-US" sz="3600" b="1" baseline="30000" dirty="0">
                <a:solidFill>
                  <a:srgbClr val="FFFFFF"/>
                </a:solidFill>
              </a:rPr>
              <a:t>2</a:t>
            </a:r>
            <a:r>
              <a:rPr lang="en-US" altLang="en-US" sz="3600" b="1" dirty="0">
                <a:solidFill>
                  <a:srgbClr val="FFFFFF"/>
                </a:solidFill>
              </a:rPr>
              <a:t>2s</a:t>
            </a:r>
            <a:r>
              <a:rPr lang="en-US" altLang="en-US" sz="3600" b="1" baseline="30000" dirty="0">
                <a:solidFill>
                  <a:srgbClr val="FFFFFF"/>
                </a:solidFill>
              </a:rPr>
              <a:t>2</a:t>
            </a:r>
            <a:r>
              <a:rPr lang="en-US" altLang="en-US" sz="3600" b="1" dirty="0">
                <a:solidFill>
                  <a:srgbClr val="FFFFFF"/>
                </a:solidFill>
              </a:rPr>
              <a:t>2p</a:t>
            </a:r>
            <a:r>
              <a:rPr lang="en-US" altLang="en-US" sz="3600" b="1" baseline="30000" dirty="0">
                <a:solidFill>
                  <a:srgbClr val="FFFFFF"/>
                </a:solidFill>
              </a:rPr>
              <a:t>6</a:t>
            </a:r>
            <a:r>
              <a:rPr lang="en-US" altLang="en-US" sz="3600" b="1" dirty="0">
                <a:solidFill>
                  <a:srgbClr val="FFFFFF"/>
                </a:solidFill>
              </a:rPr>
              <a:t>3s</a:t>
            </a:r>
            <a:r>
              <a:rPr lang="en-US" altLang="en-US" sz="3600" b="1" baseline="30000" dirty="0">
                <a:solidFill>
                  <a:srgbClr val="FFFFFF"/>
                </a:solidFill>
              </a:rPr>
              <a:t>2</a:t>
            </a:r>
            <a:r>
              <a:rPr lang="en-US" altLang="en-US" sz="3600" b="1" dirty="0">
                <a:solidFill>
                  <a:srgbClr val="FFFFFF"/>
                </a:solidFill>
              </a:rPr>
              <a:t>3p</a:t>
            </a:r>
            <a:r>
              <a:rPr lang="en-US" altLang="en-US" sz="3600" b="1" baseline="30000" dirty="0">
                <a:solidFill>
                  <a:srgbClr val="FFFFFF"/>
                </a:solidFill>
              </a:rPr>
              <a:t>3</a:t>
            </a:r>
            <a:r>
              <a:rPr lang="en-US" altLang="en-US" sz="3600" dirty="0">
                <a:solidFill>
                  <a:srgbClr val="FFFFFF"/>
                </a:solidFill>
                <a:latin typeface="Times New Roman" panose="02020603050405020304" pitchFamily="18" charset="0"/>
              </a:rPr>
              <a:t> </a:t>
            </a:r>
          </a:p>
          <a:p>
            <a:pPr marL="571500" indent="-457200">
              <a:defRPr/>
            </a:pPr>
            <a:endParaRPr lang="en-US" sz="2800" dirty="0" smtClean="0"/>
          </a:p>
        </p:txBody>
      </p:sp>
      <p:sp>
        <p:nvSpPr>
          <p:cNvPr id="114" name="Line 6"/>
          <p:cNvSpPr>
            <a:spLocks noChangeShapeType="1"/>
          </p:cNvSpPr>
          <p:nvPr/>
        </p:nvSpPr>
        <p:spPr bwMode="auto">
          <a:xfrm>
            <a:off x="2710188" y="3608469"/>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Line 7"/>
          <p:cNvSpPr>
            <a:spLocks noChangeShapeType="1"/>
          </p:cNvSpPr>
          <p:nvPr/>
        </p:nvSpPr>
        <p:spPr bwMode="auto">
          <a:xfrm flipV="1">
            <a:off x="2828834" y="3608469"/>
            <a:ext cx="0" cy="427038"/>
          </a:xfrm>
          <a:prstGeom prst="line">
            <a:avLst/>
          </a:prstGeom>
          <a:noFill/>
          <a:ln w="25400">
            <a:solidFill>
              <a:schemeClr val="tx1"/>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Line 6"/>
          <p:cNvSpPr>
            <a:spLocks noChangeShapeType="1"/>
          </p:cNvSpPr>
          <p:nvPr/>
        </p:nvSpPr>
        <p:spPr bwMode="auto">
          <a:xfrm>
            <a:off x="3570063" y="3272571"/>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 name="Line 6"/>
          <p:cNvSpPr>
            <a:spLocks noChangeShapeType="1"/>
          </p:cNvSpPr>
          <p:nvPr/>
        </p:nvSpPr>
        <p:spPr bwMode="auto">
          <a:xfrm>
            <a:off x="3919769" y="3272571"/>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Line 6"/>
          <p:cNvSpPr>
            <a:spLocks noChangeShapeType="1"/>
          </p:cNvSpPr>
          <p:nvPr/>
        </p:nvSpPr>
        <p:spPr bwMode="auto">
          <a:xfrm>
            <a:off x="4260962" y="3272571"/>
            <a:ext cx="0" cy="427038"/>
          </a:xfrm>
          <a:prstGeom prst="line">
            <a:avLst/>
          </a:prstGeom>
          <a:noFill/>
          <a:ln w="25400">
            <a:solidFill>
              <a:srgbClr val="C00000"/>
            </a:solidFill>
            <a:round/>
            <a:headEnd type="stealth"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9607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fade">
                                      <p:cBhvr>
                                        <p:cTn id="7" dur="1000"/>
                                        <p:tgtEl>
                                          <p:spTgt spid="115">
                                            <p:txEl>
                                              <p:pRg st="0" end="0"/>
                                            </p:txEl>
                                          </p:spTgt>
                                        </p:tgtEl>
                                      </p:cBhvr>
                                    </p:animEffect>
                                    <p:anim calcmode="lin" valueType="num">
                                      <p:cBhvr>
                                        <p:cTn id="8"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5">
                                            <p:txEl>
                                              <p:pRg st="1" end="1"/>
                                            </p:txEl>
                                          </p:spTgt>
                                        </p:tgtEl>
                                        <p:attrNameLst>
                                          <p:attrName>style.visibility</p:attrName>
                                        </p:attrNameLst>
                                      </p:cBhvr>
                                      <p:to>
                                        <p:strVal val="visible"/>
                                      </p:to>
                                    </p:set>
                                    <p:animEffect transition="in" filter="fade">
                                      <p:cBhvr>
                                        <p:cTn id="12" dur="1000"/>
                                        <p:tgtEl>
                                          <p:spTgt spid="115">
                                            <p:txEl>
                                              <p:pRg st="1" end="1"/>
                                            </p:txEl>
                                          </p:spTgt>
                                        </p:tgtEl>
                                      </p:cBhvr>
                                    </p:animEffect>
                                    <p:anim calcmode="lin" valueType="num">
                                      <p:cBhvr>
                                        <p:cTn id="13"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5">
                                            <p:txEl>
                                              <p:pRg st="2" end="2"/>
                                            </p:txEl>
                                          </p:spTgt>
                                        </p:tgtEl>
                                        <p:attrNameLst>
                                          <p:attrName>style.visibility</p:attrName>
                                        </p:attrNameLst>
                                      </p:cBhvr>
                                      <p:to>
                                        <p:strVal val="visible"/>
                                      </p:to>
                                    </p:set>
                                    <p:animEffect transition="in" filter="fade">
                                      <p:cBhvr>
                                        <p:cTn id="17" dur="1000"/>
                                        <p:tgtEl>
                                          <p:spTgt spid="115">
                                            <p:txEl>
                                              <p:pRg st="2" end="2"/>
                                            </p:txEl>
                                          </p:spTgt>
                                        </p:tgtEl>
                                      </p:cBhvr>
                                    </p:animEffect>
                                    <p:anim calcmode="lin" valueType="num">
                                      <p:cBhvr>
                                        <p:cTn id="18"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5">
                                            <p:txEl>
                                              <p:pRg st="3" end="3"/>
                                            </p:txEl>
                                          </p:spTgt>
                                        </p:tgtEl>
                                        <p:attrNameLst>
                                          <p:attrName>style.visibility</p:attrName>
                                        </p:attrNameLst>
                                      </p:cBhvr>
                                      <p:to>
                                        <p:strVal val="visible"/>
                                      </p:to>
                                    </p:set>
                                    <p:animEffect transition="in" filter="fade">
                                      <p:cBhvr>
                                        <p:cTn id="22" dur="1000"/>
                                        <p:tgtEl>
                                          <p:spTgt spid="115">
                                            <p:txEl>
                                              <p:pRg st="3" end="3"/>
                                            </p:txEl>
                                          </p:spTgt>
                                        </p:tgtEl>
                                      </p:cBhvr>
                                    </p:animEffect>
                                    <p:anim calcmode="lin" valueType="num">
                                      <p:cBhvr>
                                        <p:cTn id="23" dur="1000" fill="hold"/>
                                        <p:tgtEl>
                                          <p:spTgt spid="11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wipe(down)">
                                      <p:cBhvr>
                                        <p:cTn id="29" dur="500"/>
                                        <p:tgtEl>
                                          <p:spTgt spid="1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wipe(down)">
                                      <p:cBhvr>
                                        <p:cTn id="34" dur="500"/>
                                        <p:tgtEl>
                                          <p:spTgt spid="1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wipe(down)">
                                      <p:cBhvr>
                                        <p:cTn id="39"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284176"/>
            <a:ext cx="10714044" cy="1508760"/>
          </a:xfrm>
        </p:spPr>
        <p:txBody>
          <a:bodyPr/>
          <a:lstStyle/>
          <a:p>
            <a:r>
              <a:rPr lang="en-US" dirty="0" smtClean="0"/>
              <a:t>Representing Electron Configurations</a:t>
            </a:r>
            <a:endParaRPr lang="en-US" dirty="0"/>
          </a:p>
        </p:txBody>
      </p:sp>
      <p:sp>
        <p:nvSpPr>
          <p:cNvPr id="3" name="Content Placeholder 2"/>
          <p:cNvSpPr>
            <a:spLocks noGrp="1"/>
          </p:cNvSpPr>
          <p:nvPr>
            <p:ph idx="1"/>
          </p:nvPr>
        </p:nvSpPr>
        <p:spPr>
          <a:xfrm>
            <a:off x="235603" y="1928860"/>
            <a:ext cx="5788499" cy="4206240"/>
          </a:xfrm>
        </p:spPr>
        <p:txBody>
          <a:bodyPr>
            <a:normAutofit/>
          </a:bodyPr>
          <a:lstStyle/>
          <a:p>
            <a:r>
              <a:rPr lang="en-US" sz="3600" b="1" dirty="0" smtClean="0"/>
              <a:t>Orbital Notation</a:t>
            </a:r>
            <a:r>
              <a:rPr lang="en-US" sz="3200" dirty="0" smtClean="0"/>
              <a:t>: </a:t>
            </a:r>
            <a:r>
              <a:rPr lang="en-US" altLang="en-US" sz="3200" dirty="0" smtClean="0"/>
              <a:t>The lines are labeled with the principal quantum number and sublevel letter.</a:t>
            </a:r>
            <a:r>
              <a:rPr lang="en-US" sz="3200" dirty="0" smtClean="0"/>
              <a:t> </a:t>
            </a:r>
            <a:endParaRPr lang="en-US" sz="3200" dirty="0"/>
          </a:p>
        </p:txBody>
      </p:sp>
      <p:sp>
        <p:nvSpPr>
          <p:cNvPr id="9" name="Rectangle 8"/>
          <p:cNvSpPr/>
          <p:nvPr/>
        </p:nvSpPr>
        <p:spPr>
          <a:xfrm>
            <a:off x="8989869" y="1868807"/>
            <a:ext cx="2060811" cy="144158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4"/>
          <p:cNvGrpSpPr>
            <a:grpSpLocks/>
          </p:cNvGrpSpPr>
          <p:nvPr/>
        </p:nvGrpSpPr>
        <p:grpSpPr bwMode="auto">
          <a:xfrm>
            <a:off x="9236063" y="2038978"/>
            <a:ext cx="1600271" cy="1011953"/>
            <a:chOff x="2319" y="3072"/>
            <a:chExt cx="897" cy="544"/>
          </a:xfrm>
        </p:grpSpPr>
        <p:graphicFrame>
          <p:nvGraphicFramePr>
            <p:cNvPr id="6" name="Object 8"/>
            <p:cNvGraphicFramePr>
              <a:graphicFrameLocks noChangeAspect="1"/>
            </p:cNvGraphicFramePr>
            <p:nvPr/>
          </p:nvGraphicFramePr>
          <p:xfrm>
            <a:off x="2640" y="3072"/>
            <a:ext cx="576" cy="335"/>
          </p:xfrm>
          <a:graphic>
            <a:graphicData uri="http://schemas.openxmlformats.org/presentationml/2006/ole">
              <mc:AlternateContent xmlns:mc="http://schemas.openxmlformats.org/markup-compatibility/2006">
                <mc:Choice xmlns:v="urn:schemas-microsoft-com:vml" Requires="v">
                  <p:oleObj spid="_x0000_s2098" name="Equation" r:id="rId3" imgW="393529" imgH="228501" progId="Equation.DSMT4">
                    <p:embed/>
                  </p:oleObj>
                </mc:Choice>
                <mc:Fallback>
                  <p:oleObj name="Equation" r:id="rId3" imgW="393529" imgH="228501" progId="Equation.DSMT4">
                    <p:embed/>
                    <p:pic>
                      <p:nvPicPr>
                        <p:cNvPr id="82957"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 y="3072"/>
                          <a:ext cx="576" cy="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9"/>
            <p:cNvSpPr txBox="1">
              <a:spLocks noChangeArrowheads="1"/>
            </p:cNvSpPr>
            <p:nvPr/>
          </p:nvSpPr>
          <p:spPr bwMode="auto">
            <a:xfrm>
              <a:off x="2774" y="3368"/>
              <a:ext cx="29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b="1" dirty="0">
                  <a:solidFill>
                    <a:srgbClr val="FFCC00"/>
                  </a:solidFill>
                </a:rPr>
                <a:t>1</a:t>
              </a:r>
              <a:r>
                <a:rPr lang="en-US" altLang="en-US" b="1" i="1" dirty="0">
                  <a:solidFill>
                    <a:srgbClr val="FFCC00"/>
                  </a:solidFill>
                </a:rPr>
                <a:t>s</a:t>
              </a:r>
              <a:endParaRPr lang="en-US" altLang="en-US" b="1" dirty="0">
                <a:solidFill>
                  <a:srgbClr val="FFCC00"/>
                </a:solidFill>
              </a:endParaRPr>
            </a:p>
          </p:txBody>
        </p:sp>
        <p:sp>
          <p:nvSpPr>
            <p:cNvPr id="8" name="Text Box 10"/>
            <p:cNvSpPr txBox="1">
              <a:spLocks noChangeArrowheads="1"/>
            </p:cNvSpPr>
            <p:nvPr/>
          </p:nvSpPr>
          <p:spPr bwMode="auto">
            <a:xfrm>
              <a:off x="2319" y="3176"/>
              <a:ext cx="325"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b="1" dirty="0">
                  <a:solidFill>
                    <a:srgbClr val="FFCC00"/>
                  </a:solidFill>
                </a:rPr>
                <a:t>He</a:t>
              </a:r>
            </a:p>
          </p:txBody>
        </p:sp>
      </p:grpSp>
      <p:sp>
        <p:nvSpPr>
          <p:cNvPr id="10" name="TextBox 9"/>
          <p:cNvSpPr txBox="1"/>
          <p:nvPr/>
        </p:nvSpPr>
        <p:spPr>
          <a:xfrm>
            <a:off x="9409674" y="3244393"/>
            <a:ext cx="1221199" cy="584775"/>
          </a:xfrm>
          <a:prstGeom prst="rect">
            <a:avLst/>
          </a:prstGeom>
          <a:noFill/>
        </p:spPr>
        <p:txBody>
          <a:bodyPr wrap="square" rtlCol="0">
            <a:spAutoFit/>
          </a:bodyPr>
          <a:lstStyle/>
          <a:p>
            <a:pPr algn="ctr"/>
            <a:r>
              <a:rPr lang="en-US" sz="1600" dirty="0" smtClean="0"/>
              <a:t>Orbital with 2 electrons </a:t>
            </a:r>
            <a:endParaRPr lang="en-US" sz="1600" dirty="0"/>
          </a:p>
        </p:txBody>
      </p:sp>
      <p:sp>
        <p:nvSpPr>
          <p:cNvPr id="14" name="Rectangle 13"/>
          <p:cNvSpPr/>
          <p:nvPr/>
        </p:nvSpPr>
        <p:spPr>
          <a:xfrm>
            <a:off x="6510136" y="1868807"/>
            <a:ext cx="2060811" cy="144158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7"/>
          <p:cNvGraphicFramePr>
            <a:graphicFrameLocks noChangeAspect="1"/>
          </p:cNvGraphicFramePr>
          <p:nvPr>
            <p:extLst>
              <p:ext uri="{D42A27DB-BD31-4B8C-83A1-F6EECF244321}">
                <p14:modId xmlns:p14="http://schemas.microsoft.com/office/powerpoint/2010/main" val="2369137099"/>
              </p:ext>
            </p:extLst>
          </p:nvPr>
        </p:nvGraphicFramePr>
        <p:xfrm>
          <a:off x="6981921" y="2048576"/>
          <a:ext cx="1460016" cy="938248"/>
        </p:xfrm>
        <a:graphic>
          <a:graphicData uri="http://schemas.openxmlformats.org/presentationml/2006/ole">
            <mc:AlternateContent xmlns:mc="http://schemas.openxmlformats.org/markup-compatibility/2006">
              <mc:Choice xmlns:v="urn:schemas-microsoft-com:vml" Requires="v">
                <p:oleObj spid="_x0000_s2099" name="Equation" r:id="rId5" imgW="355446" imgH="228501" progId="Equation.DSMT4">
                  <p:embed/>
                </p:oleObj>
              </mc:Choice>
              <mc:Fallback>
                <p:oleObj name="Equation" r:id="rId5" imgW="355446" imgH="228501" progId="Equation.DSMT4">
                  <p:embed/>
                  <p:pic>
                    <p:nvPicPr>
                      <p:cNvPr id="2565127"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1921" y="2048576"/>
                        <a:ext cx="1460016" cy="938248"/>
                      </a:xfrm>
                      <a:prstGeom prst="rect">
                        <a:avLst/>
                      </a:prstGeom>
                      <a:noFill/>
                      <a:ln>
                        <a:noFill/>
                      </a:ln>
                      <a:effectLst/>
                    </p:spPr>
                  </p:pic>
                </p:oleObj>
              </mc:Fallback>
            </mc:AlternateContent>
          </a:graphicData>
        </a:graphic>
      </p:graphicFrame>
      <p:sp>
        <p:nvSpPr>
          <p:cNvPr id="13" name="Text Box 9"/>
          <p:cNvSpPr txBox="1">
            <a:spLocks noChangeArrowheads="1"/>
          </p:cNvSpPr>
          <p:nvPr/>
        </p:nvSpPr>
        <p:spPr bwMode="auto">
          <a:xfrm>
            <a:off x="7276506" y="2756158"/>
            <a:ext cx="528072" cy="46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b="1" dirty="0">
                <a:solidFill>
                  <a:srgbClr val="FFCC00"/>
                </a:solidFill>
              </a:rPr>
              <a:t>1</a:t>
            </a:r>
            <a:r>
              <a:rPr lang="en-US" altLang="en-US" b="1" i="1" dirty="0">
                <a:solidFill>
                  <a:srgbClr val="FFCC00"/>
                </a:solidFill>
              </a:rPr>
              <a:t>s</a:t>
            </a:r>
            <a:endParaRPr lang="en-US" altLang="en-US" b="1" dirty="0">
              <a:solidFill>
                <a:srgbClr val="FFCC00"/>
              </a:solidFill>
            </a:endParaRPr>
          </a:p>
        </p:txBody>
      </p:sp>
      <p:sp>
        <p:nvSpPr>
          <p:cNvPr id="15" name="Text Box 10"/>
          <p:cNvSpPr txBox="1">
            <a:spLocks noChangeArrowheads="1"/>
          </p:cNvSpPr>
          <p:nvPr/>
        </p:nvSpPr>
        <p:spPr bwMode="auto">
          <a:xfrm>
            <a:off x="6588454" y="2281933"/>
            <a:ext cx="646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b="1" dirty="0" smtClean="0">
                <a:solidFill>
                  <a:srgbClr val="FFCC00"/>
                </a:solidFill>
              </a:rPr>
              <a:t>H</a:t>
            </a:r>
            <a:endParaRPr lang="en-US" altLang="en-US" b="1" dirty="0">
              <a:solidFill>
                <a:srgbClr val="FFCC00"/>
              </a:solidFill>
            </a:endParaRPr>
          </a:p>
        </p:txBody>
      </p:sp>
      <p:sp>
        <p:nvSpPr>
          <p:cNvPr id="16" name="TextBox 15"/>
          <p:cNvSpPr txBox="1"/>
          <p:nvPr/>
        </p:nvSpPr>
        <p:spPr>
          <a:xfrm>
            <a:off x="6862829" y="3301399"/>
            <a:ext cx="1221199" cy="584775"/>
          </a:xfrm>
          <a:prstGeom prst="rect">
            <a:avLst/>
          </a:prstGeom>
          <a:noFill/>
        </p:spPr>
        <p:txBody>
          <a:bodyPr wrap="square" rtlCol="0">
            <a:spAutoFit/>
          </a:bodyPr>
          <a:lstStyle/>
          <a:p>
            <a:pPr algn="ctr"/>
            <a:r>
              <a:rPr lang="en-US" sz="1600" dirty="0" smtClean="0"/>
              <a:t>Orbital with 1 electron </a:t>
            </a:r>
            <a:endParaRPr lang="en-US" sz="1600" dirty="0"/>
          </a:p>
        </p:txBody>
      </p:sp>
    </p:spTree>
    <p:extLst>
      <p:ext uri="{BB962C8B-B14F-4D97-AF65-F5344CB8AC3E}">
        <p14:creationId xmlns:p14="http://schemas.microsoft.com/office/powerpoint/2010/main" val="324504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84176"/>
            <a:ext cx="11136573" cy="1508760"/>
          </a:xfrm>
        </p:spPr>
        <p:txBody>
          <a:bodyPr/>
          <a:lstStyle/>
          <a:p>
            <a:r>
              <a:rPr lang="en-US" dirty="0" smtClean="0"/>
              <a:t>Representing Electron Configuration Continued</a:t>
            </a:r>
            <a:endParaRPr lang="en-US" dirty="0"/>
          </a:p>
        </p:txBody>
      </p:sp>
      <p:sp>
        <p:nvSpPr>
          <p:cNvPr id="3" name="Content Placeholder 2"/>
          <p:cNvSpPr>
            <a:spLocks noGrp="1"/>
          </p:cNvSpPr>
          <p:nvPr>
            <p:ph idx="1"/>
          </p:nvPr>
        </p:nvSpPr>
        <p:spPr>
          <a:xfrm>
            <a:off x="300252" y="1902498"/>
            <a:ext cx="9990160" cy="4206240"/>
          </a:xfrm>
        </p:spPr>
        <p:txBody>
          <a:bodyPr>
            <a:normAutofit/>
          </a:bodyPr>
          <a:lstStyle/>
          <a:p>
            <a:pPr>
              <a:spcBef>
                <a:spcPct val="50000"/>
              </a:spcBef>
              <a:buFontTx/>
              <a:buChar char="•"/>
            </a:pPr>
            <a:r>
              <a:rPr lang="en-US" altLang="en-US" sz="3200" b="1" dirty="0"/>
              <a:t>Electron-Configuration </a:t>
            </a:r>
            <a:r>
              <a:rPr lang="en-US" altLang="en-US" sz="3200" b="1" dirty="0" smtClean="0"/>
              <a:t>Notation: </a:t>
            </a:r>
          </a:p>
          <a:p>
            <a:pPr lvl="1">
              <a:spcBef>
                <a:spcPct val="50000"/>
              </a:spcBef>
              <a:buFontTx/>
              <a:buChar char="•"/>
            </a:pPr>
            <a:r>
              <a:rPr lang="en-US" altLang="en-US" sz="2400" dirty="0" smtClean="0"/>
              <a:t>Electron-configuration </a:t>
            </a:r>
            <a:r>
              <a:rPr lang="en-US" altLang="en-US" sz="2400" dirty="0"/>
              <a:t>notation eliminates the lines and arrows of orbital notation.</a:t>
            </a:r>
          </a:p>
          <a:p>
            <a:pPr lvl="1">
              <a:spcBef>
                <a:spcPct val="50000"/>
              </a:spcBef>
              <a:buFontTx/>
              <a:buChar char="•"/>
            </a:pPr>
            <a:r>
              <a:rPr lang="en-US" altLang="en-US" sz="2400" dirty="0"/>
              <a:t>Instead, the number of electrons in a sublevel is shown by adding a </a:t>
            </a:r>
            <a:r>
              <a:rPr lang="en-US" altLang="en-US" sz="2400" b="1" i="1" dirty="0"/>
              <a:t>superscript</a:t>
            </a:r>
            <a:r>
              <a:rPr lang="en-US" altLang="en-US" sz="2400" dirty="0"/>
              <a:t> to the sublevel designation.</a:t>
            </a:r>
          </a:p>
          <a:p>
            <a:pPr marL="228600" lvl="1" indent="0">
              <a:spcBef>
                <a:spcPct val="50000"/>
              </a:spcBef>
              <a:buNone/>
            </a:pPr>
            <a:r>
              <a:rPr lang="en-US" altLang="en-US" sz="4800" dirty="0" smtClean="0"/>
              <a:t>			He: 1</a:t>
            </a:r>
            <a:r>
              <a:rPr lang="en-US" altLang="en-US" sz="4800" i="1" dirty="0" smtClean="0"/>
              <a:t>s</a:t>
            </a:r>
            <a:r>
              <a:rPr lang="en-US" altLang="en-US" sz="4800" baseline="30000" dirty="0" smtClean="0"/>
              <a:t>2</a:t>
            </a:r>
            <a:endParaRPr lang="en-US" altLang="en-US" sz="4800" dirty="0"/>
          </a:p>
          <a:p>
            <a:pPr lvl="1">
              <a:spcBef>
                <a:spcPct val="50000"/>
              </a:spcBef>
              <a:buFontTx/>
              <a:buChar char="•"/>
            </a:pPr>
            <a:r>
              <a:rPr lang="en-US" altLang="en-US" sz="2400" dirty="0"/>
              <a:t>The superscript indicates that there are two electrons in helium’s 1</a:t>
            </a:r>
            <a:r>
              <a:rPr lang="en-US" altLang="en-US" sz="2400" i="1" dirty="0"/>
              <a:t>s </a:t>
            </a:r>
            <a:r>
              <a:rPr lang="en-US" altLang="en-US" sz="2400" dirty="0"/>
              <a:t>orbital.</a:t>
            </a:r>
          </a:p>
          <a:p>
            <a:endParaRPr lang="en-US" altLang="en-US" b="1" dirty="0"/>
          </a:p>
          <a:p>
            <a:endParaRPr lang="en-US" dirty="0"/>
          </a:p>
        </p:txBody>
      </p:sp>
    </p:spTree>
    <p:extLst>
      <p:ext uri="{BB962C8B-B14F-4D97-AF65-F5344CB8AC3E}">
        <p14:creationId xmlns:p14="http://schemas.microsoft.com/office/powerpoint/2010/main" val="273350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555" y="338767"/>
            <a:ext cx="9784080" cy="1508760"/>
          </a:xfrm>
        </p:spPr>
        <p:txBody>
          <a:bodyPr/>
          <a:lstStyle/>
          <a:p>
            <a:r>
              <a:rPr lang="en-US" dirty="0" smtClean="0"/>
              <a:t>Sample Problem A</a:t>
            </a:r>
            <a:endParaRPr lang="en-US" dirty="0"/>
          </a:p>
        </p:txBody>
      </p:sp>
      <p:sp>
        <p:nvSpPr>
          <p:cNvPr id="3" name="Content Placeholder 2"/>
          <p:cNvSpPr>
            <a:spLocks noGrp="1"/>
          </p:cNvSpPr>
          <p:nvPr>
            <p:ph idx="1"/>
          </p:nvPr>
        </p:nvSpPr>
        <p:spPr>
          <a:xfrm>
            <a:off x="504967" y="2011680"/>
            <a:ext cx="10986999" cy="4206240"/>
          </a:xfrm>
        </p:spPr>
        <p:txBody>
          <a:bodyPr/>
          <a:lstStyle/>
          <a:p>
            <a:r>
              <a:rPr lang="en-US" altLang="en-US" sz="3200" dirty="0"/>
              <a:t>The electron configuration of boron is 1</a:t>
            </a:r>
            <a:r>
              <a:rPr lang="en-US" altLang="en-US" sz="3200" i="1" dirty="0"/>
              <a:t>s</a:t>
            </a:r>
            <a:r>
              <a:rPr lang="en-US" altLang="en-US" sz="3200" baseline="30000" dirty="0"/>
              <a:t>2</a:t>
            </a:r>
            <a:r>
              <a:rPr lang="en-US" altLang="en-US" sz="3200" dirty="0"/>
              <a:t>2</a:t>
            </a:r>
            <a:r>
              <a:rPr lang="en-US" altLang="en-US" sz="3200" i="1" dirty="0"/>
              <a:t>s</a:t>
            </a:r>
            <a:r>
              <a:rPr lang="en-US" altLang="en-US" sz="3200" baseline="30000" dirty="0"/>
              <a:t>2</a:t>
            </a:r>
            <a:r>
              <a:rPr lang="en-US" altLang="en-US" sz="3200" dirty="0"/>
              <a:t>2</a:t>
            </a:r>
            <a:r>
              <a:rPr lang="en-US" altLang="en-US" sz="3200" i="1" dirty="0"/>
              <a:t>p</a:t>
            </a:r>
            <a:r>
              <a:rPr lang="en-US" altLang="en-US" sz="3200" baseline="30000" dirty="0"/>
              <a:t>1</a:t>
            </a:r>
            <a:r>
              <a:rPr lang="en-US" altLang="en-US" sz="3200" dirty="0"/>
              <a:t>. How many electrons are present in an atom of boron? What is the atomic number for boron? Write the orbital notation for boron.</a:t>
            </a:r>
            <a:endParaRPr lang="en-US" altLang="en-US" sz="3200" b="1" dirty="0">
              <a:solidFill>
                <a:srgbClr val="FFCC00"/>
              </a:solidFill>
            </a:endParaRPr>
          </a:p>
          <a:p>
            <a:endParaRPr lang="en-US" dirty="0"/>
          </a:p>
        </p:txBody>
      </p:sp>
    </p:spTree>
    <p:extLst>
      <p:ext uri="{BB962C8B-B14F-4D97-AF65-F5344CB8AC3E}">
        <p14:creationId xmlns:p14="http://schemas.microsoft.com/office/powerpoint/2010/main" val="243400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these mean? </a:t>
            </a:r>
            <a:endParaRPr lang="en-US" dirty="0"/>
          </a:p>
        </p:txBody>
      </p:sp>
      <p:sp>
        <p:nvSpPr>
          <p:cNvPr id="3" name="Content Placeholder 2"/>
          <p:cNvSpPr>
            <a:spLocks noGrp="1"/>
          </p:cNvSpPr>
          <p:nvPr>
            <p:ph idx="1"/>
          </p:nvPr>
        </p:nvSpPr>
        <p:spPr>
          <a:xfrm>
            <a:off x="1202919" y="2235698"/>
            <a:ext cx="9784080" cy="4206240"/>
          </a:xfrm>
        </p:spPr>
        <p:txBody>
          <a:bodyPr>
            <a:normAutofit/>
          </a:bodyPr>
          <a:lstStyle/>
          <a:p>
            <a:r>
              <a:rPr lang="en-US" altLang="en-US" sz="7200" dirty="0" smtClean="0"/>
              <a:t>1s</a:t>
            </a:r>
            <a:r>
              <a:rPr lang="en-US" altLang="en-US" sz="7200" baseline="30000" dirty="0" smtClean="0"/>
              <a:t>2</a:t>
            </a:r>
            <a:r>
              <a:rPr lang="en-US" altLang="en-US" sz="7200" dirty="0" smtClean="0"/>
              <a:t>2s</a:t>
            </a:r>
            <a:r>
              <a:rPr lang="en-US" altLang="en-US" sz="7200" baseline="30000" dirty="0" smtClean="0"/>
              <a:t>2</a:t>
            </a:r>
            <a:r>
              <a:rPr lang="en-US" altLang="en-US" sz="7200" dirty="0" smtClean="0"/>
              <a:t>2p</a:t>
            </a:r>
            <a:r>
              <a:rPr lang="en-US" altLang="en-US" sz="7200" baseline="30000" dirty="0" smtClean="0"/>
              <a:t>2</a:t>
            </a:r>
            <a:endParaRPr lang="en-US" sz="7200" dirty="0"/>
          </a:p>
        </p:txBody>
      </p:sp>
      <p:sp>
        <p:nvSpPr>
          <p:cNvPr id="4" name="TextBox 3"/>
          <p:cNvSpPr txBox="1"/>
          <p:nvPr/>
        </p:nvSpPr>
        <p:spPr>
          <a:xfrm>
            <a:off x="1202919" y="4432892"/>
            <a:ext cx="1676759" cy="954107"/>
          </a:xfrm>
          <a:prstGeom prst="rect">
            <a:avLst/>
          </a:prstGeom>
          <a:noFill/>
        </p:spPr>
        <p:txBody>
          <a:bodyPr wrap="square" rtlCol="0">
            <a:spAutoFit/>
          </a:bodyPr>
          <a:lstStyle/>
          <a:p>
            <a:r>
              <a:rPr lang="en-US" sz="2800" b="1" dirty="0" smtClean="0"/>
              <a:t>Energy Level </a:t>
            </a:r>
            <a:endParaRPr lang="en-US" sz="2800" b="1" dirty="0"/>
          </a:p>
        </p:txBody>
      </p:sp>
      <p:sp>
        <p:nvSpPr>
          <p:cNvPr id="5" name="TextBox 4"/>
          <p:cNvSpPr txBox="1"/>
          <p:nvPr/>
        </p:nvSpPr>
        <p:spPr>
          <a:xfrm>
            <a:off x="2749983" y="4515838"/>
            <a:ext cx="2168077" cy="523220"/>
          </a:xfrm>
          <a:prstGeom prst="rect">
            <a:avLst/>
          </a:prstGeom>
          <a:noFill/>
        </p:spPr>
        <p:txBody>
          <a:bodyPr wrap="square" rtlCol="0">
            <a:spAutoFit/>
          </a:bodyPr>
          <a:lstStyle/>
          <a:p>
            <a:r>
              <a:rPr lang="en-US" sz="2800" b="1" dirty="0" smtClean="0">
                <a:solidFill>
                  <a:schemeClr val="bg1"/>
                </a:solidFill>
              </a:rPr>
              <a:t>Shape</a:t>
            </a:r>
            <a:endParaRPr lang="en-US" sz="2800" b="1" dirty="0">
              <a:solidFill>
                <a:schemeClr val="bg1"/>
              </a:solidFill>
            </a:endParaRPr>
          </a:p>
        </p:txBody>
      </p:sp>
      <p:sp>
        <p:nvSpPr>
          <p:cNvPr id="6" name="TextBox 5"/>
          <p:cNvSpPr txBox="1"/>
          <p:nvPr/>
        </p:nvSpPr>
        <p:spPr>
          <a:xfrm>
            <a:off x="5668102" y="1758645"/>
            <a:ext cx="2083826" cy="954107"/>
          </a:xfrm>
          <a:prstGeom prst="rect">
            <a:avLst/>
          </a:prstGeom>
          <a:noFill/>
        </p:spPr>
        <p:txBody>
          <a:bodyPr wrap="square" rtlCol="0">
            <a:spAutoFit/>
          </a:bodyPr>
          <a:lstStyle/>
          <a:p>
            <a:r>
              <a:rPr lang="en-US" sz="2800" b="1" dirty="0" smtClean="0">
                <a:solidFill>
                  <a:srgbClr val="7030A0"/>
                </a:solidFill>
              </a:rPr>
              <a:t>Number of Electrons</a:t>
            </a:r>
            <a:endParaRPr lang="en-US" sz="2800" b="1" dirty="0">
              <a:solidFill>
                <a:srgbClr val="7030A0"/>
              </a:solidFill>
            </a:endParaRPr>
          </a:p>
        </p:txBody>
      </p:sp>
      <p:cxnSp>
        <p:nvCxnSpPr>
          <p:cNvPr id="8" name="Straight Arrow Connector 7"/>
          <p:cNvCxnSpPr/>
          <p:nvPr/>
        </p:nvCxnSpPr>
        <p:spPr>
          <a:xfrm>
            <a:off x="1774209" y="3184155"/>
            <a:ext cx="13649" cy="129231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092884" y="3184155"/>
            <a:ext cx="657099" cy="13975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324691" y="3097792"/>
            <a:ext cx="1586421" cy="140578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25973" y="3095178"/>
            <a:ext cx="968149" cy="1346709"/>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42707" y="3112899"/>
            <a:ext cx="100265" cy="1346709"/>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19393" y="3241180"/>
            <a:ext cx="634919" cy="125068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606722" y="1906405"/>
            <a:ext cx="2906974" cy="47244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834021" y="2180105"/>
            <a:ext cx="1679675" cy="275483"/>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056578" y="2401967"/>
            <a:ext cx="534321" cy="261073"/>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7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A solution</a:t>
            </a:r>
            <a:endParaRPr lang="en-US" dirty="0"/>
          </a:p>
        </p:txBody>
      </p:sp>
      <p:sp>
        <p:nvSpPr>
          <p:cNvPr id="12" name="Rectangle 11"/>
          <p:cNvSpPr/>
          <p:nvPr/>
        </p:nvSpPr>
        <p:spPr>
          <a:xfrm>
            <a:off x="1897039" y="5036024"/>
            <a:ext cx="5281683" cy="106452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6"/>
          <p:cNvSpPr txBox="1">
            <a:spLocks noChangeArrowheads="1"/>
          </p:cNvSpPr>
          <p:nvPr/>
        </p:nvSpPr>
        <p:spPr>
          <a:xfrm>
            <a:off x="715369" y="2292659"/>
            <a:ext cx="9615985" cy="4230971"/>
          </a:xfrm>
          <a:prstGeom prst="rect">
            <a:avLst/>
          </a:prstGeom>
          <a:noFill/>
        </p:spPr>
        <p:txBody>
          <a:bodyPr vert="horz" lIns="91440" tIns="45720" rIns="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r>
              <a:rPr lang="en-US" altLang="en-US" sz="2800" dirty="0" smtClean="0"/>
              <a:t>The number of electrons in a boron atom is equal to the sum of the superscripts in its electron-configuration notation: 2 + 2 + 1 = 5 electrons. </a:t>
            </a:r>
            <a:r>
              <a:rPr lang="en-US" altLang="en-US" sz="2800" b="1" dirty="0" smtClean="0"/>
              <a:t>The number of protons equals the number of electrons in a neutral atom</a:t>
            </a:r>
            <a:r>
              <a:rPr lang="en-US" altLang="en-US" sz="2800" dirty="0" smtClean="0"/>
              <a:t>. So we know that boron has 5 protons and thus has an atomic number of 5. To write the orbital notation, first draw the lines representing orbitals.</a:t>
            </a:r>
          </a:p>
          <a:p>
            <a:pPr marL="0" indent="0"/>
            <a:endParaRPr lang="en-US" altLang="en-US" b="1" dirty="0" smtClean="0">
              <a:solidFill>
                <a:srgbClr val="FFCC00"/>
              </a:solidFill>
            </a:endParaRPr>
          </a:p>
        </p:txBody>
      </p:sp>
      <p:graphicFrame>
        <p:nvGraphicFramePr>
          <p:cNvPr id="6" name="Object 7"/>
          <p:cNvGraphicFramePr>
            <a:graphicFrameLocks noChangeAspect="1"/>
          </p:cNvGraphicFramePr>
          <p:nvPr/>
        </p:nvGraphicFramePr>
        <p:xfrm>
          <a:off x="2476500" y="4775200"/>
          <a:ext cx="3467100" cy="635000"/>
        </p:xfrm>
        <a:graphic>
          <a:graphicData uri="http://schemas.openxmlformats.org/presentationml/2006/ole">
            <mc:AlternateContent xmlns:mc="http://schemas.openxmlformats.org/markup-compatibility/2006">
              <mc:Choice xmlns:v="urn:schemas-microsoft-com:vml" Requires="v">
                <p:oleObj spid="_x0000_s3097" name="Equation" r:id="rId3" imgW="1180588" imgH="215806" progId="Equation.DSMT4">
                  <p:embed/>
                </p:oleObj>
              </mc:Choice>
              <mc:Fallback>
                <p:oleObj name="Equation" r:id="rId3" imgW="1180588" imgH="215806" progId="Equation.DSMT4">
                  <p:embed/>
                  <p:pic>
                    <p:nvPicPr>
                      <p:cNvPr id="2543623"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500" y="4775200"/>
                        <a:ext cx="34671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8"/>
          <p:cNvSpPr txBox="1">
            <a:spLocks noChangeArrowheads="1"/>
          </p:cNvSpPr>
          <p:nvPr/>
        </p:nvSpPr>
        <p:spPr bwMode="auto">
          <a:xfrm>
            <a:off x="2595563" y="5334000"/>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1</a:t>
            </a:r>
            <a:r>
              <a:rPr lang="en-US" altLang="en-US" sz="2000" i="1">
                <a:solidFill>
                  <a:srgbClr val="FFCC00"/>
                </a:solidFill>
              </a:rPr>
              <a:t>s</a:t>
            </a:r>
          </a:p>
        </p:txBody>
      </p:sp>
      <p:sp>
        <p:nvSpPr>
          <p:cNvPr id="8" name="Text Box 9"/>
          <p:cNvSpPr txBox="1">
            <a:spLocks noChangeArrowheads="1"/>
          </p:cNvSpPr>
          <p:nvPr/>
        </p:nvSpPr>
        <p:spPr bwMode="auto">
          <a:xfrm>
            <a:off x="3281363" y="5318125"/>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s</a:t>
            </a:r>
            <a:endParaRPr lang="en-US" altLang="en-US" sz="2000">
              <a:solidFill>
                <a:srgbClr val="FFCC00"/>
              </a:solidFill>
            </a:endParaRPr>
          </a:p>
        </p:txBody>
      </p:sp>
      <p:sp>
        <p:nvSpPr>
          <p:cNvPr id="9" name="Text Box 10"/>
          <p:cNvSpPr txBox="1">
            <a:spLocks noChangeArrowheads="1"/>
          </p:cNvSpPr>
          <p:nvPr/>
        </p:nvSpPr>
        <p:spPr bwMode="auto">
          <a:xfrm>
            <a:off x="4648200" y="5546725"/>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p</a:t>
            </a:r>
            <a:endParaRPr lang="en-US" altLang="en-US" sz="2000">
              <a:solidFill>
                <a:srgbClr val="FFCC00"/>
              </a:solidFill>
            </a:endParaRPr>
          </a:p>
        </p:txBody>
      </p:sp>
      <p:sp>
        <p:nvSpPr>
          <p:cNvPr id="10" name="AutoShape 15"/>
          <p:cNvSpPr>
            <a:spLocks/>
          </p:cNvSpPr>
          <p:nvPr/>
        </p:nvSpPr>
        <p:spPr bwMode="auto">
          <a:xfrm rot="5400000">
            <a:off x="4801394" y="4479131"/>
            <a:ext cx="152400" cy="1982788"/>
          </a:xfrm>
          <a:prstGeom prst="rightBrace">
            <a:avLst>
              <a:gd name="adj1" fmla="val 108420"/>
              <a:gd name="adj2" fmla="val 50000"/>
            </a:avLst>
          </a:prstGeom>
          <a:noFill/>
          <a:ln w="28575">
            <a:solidFill>
              <a:srgbClr val="FF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algn="ctr" eaLnBrk="1" hangingPunct="1">
              <a:buFontTx/>
              <a:buChar char="•"/>
            </a:pPr>
            <a:endParaRPr lang="en-IN" altLang="en-US" sz="2000">
              <a:solidFill>
                <a:srgbClr val="FFFF00"/>
              </a:solidFill>
            </a:endParaRPr>
          </a:p>
        </p:txBody>
      </p:sp>
    </p:spTree>
    <p:extLst>
      <p:ext uri="{BB962C8B-B14F-4D97-AF65-F5344CB8AC3E}">
        <p14:creationId xmlns:p14="http://schemas.microsoft.com/office/powerpoint/2010/main" val="23806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8" grpId="0"/>
      <p:bldP spid="9"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A Solution</a:t>
            </a:r>
            <a:endParaRPr lang="en-US" dirty="0"/>
          </a:p>
        </p:txBody>
      </p:sp>
      <p:sp>
        <p:nvSpPr>
          <p:cNvPr id="10" name="Rectangle 9"/>
          <p:cNvSpPr/>
          <p:nvPr/>
        </p:nvSpPr>
        <p:spPr>
          <a:xfrm>
            <a:off x="3801307" y="4129088"/>
            <a:ext cx="3677666" cy="127635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6"/>
          <p:cNvSpPr txBox="1">
            <a:spLocks noChangeArrowheads="1"/>
          </p:cNvSpPr>
          <p:nvPr/>
        </p:nvSpPr>
        <p:spPr>
          <a:xfrm>
            <a:off x="2017594" y="2147888"/>
            <a:ext cx="7034213" cy="396240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r>
              <a:rPr lang="en-US" altLang="en-US" sz="3200" dirty="0" smtClean="0"/>
              <a:t>Next, add arrows showing the electron locations. The first two electrons occupy </a:t>
            </a:r>
            <a:r>
              <a:rPr lang="en-US" altLang="en-US" sz="3200" i="1" dirty="0" smtClean="0"/>
              <a:t>n</a:t>
            </a:r>
            <a:r>
              <a:rPr lang="en-US" altLang="en-US" sz="3200" dirty="0" smtClean="0"/>
              <a:t> = 1 energy level and fill the 1</a:t>
            </a:r>
            <a:r>
              <a:rPr lang="en-US" altLang="en-US" sz="3200" i="1" dirty="0" smtClean="0"/>
              <a:t>s</a:t>
            </a:r>
            <a:r>
              <a:rPr lang="en-US" altLang="en-US" sz="3200" dirty="0" smtClean="0"/>
              <a:t> orbital.</a:t>
            </a:r>
          </a:p>
        </p:txBody>
      </p:sp>
      <p:graphicFrame>
        <p:nvGraphicFramePr>
          <p:cNvPr id="5" name="Object 7"/>
          <p:cNvGraphicFramePr>
            <a:graphicFrameLocks noChangeAspect="1"/>
          </p:cNvGraphicFramePr>
          <p:nvPr>
            <p:extLst>
              <p:ext uri="{D42A27DB-BD31-4B8C-83A1-F6EECF244321}">
                <p14:modId xmlns:p14="http://schemas.microsoft.com/office/powerpoint/2010/main" val="1652851463"/>
              </p:ext>
            </p:extLst>
          </p:nvPr>
        </p:nvGraphicFramePr>
        <p:xfrm>
          <a:off x="3801307" y="4129088"/>
          <a:ext cx="3468687" cy="671512"/>
        </p:xfrm>
        <a:graphic>
          <a:graphicData uri="http://schemas.openxmlformats.org/presentationml/2006/ole">
            <mc:AlternateContent xmlns:mc="http://schemas.openxmlformats.org/markup-compatibility/2006">
              <mc:Choice xmlns:v="urn:schemas-microsoft-com:vml" Requires="v">
                <p:oleObj spid="_x0000_s4120" name="Equation" r:id="rId3" imgW="1181100" imgH="228600" progId="Equation.DSMT4">
                  <p:embed/>
                </p:oleObj>
              </mc:Choice>
              <mc:Fallback>
                <p:oleObj name="Equation" r:id="rId3" imgW="1181100" imgH="228600" progId="Equation.DSMT4">
                  <p:embed/>
                  <p:pic>
                    <p:nvPicPr>
                      <p:cNvPr id="260096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1307" y="4129088"/>
                        <a:ext cx="3468687" cy="671512"/>
                      </a:xfrm>
                      <a:prstGeom prst="rect">
                        <a:avLst/>
                      </a:prstGeom>
                      <a:noFill/>
                      <a:ln>
                        <a:noFill/>
                      </a:ln>
                      <a:effectLst/>
                    </p:spPr>
                  </p:pic>
                </p:oleObj>
              </mc:Fallback>
            </mc:AlternateContent>
          </a:graphicData>
        </a:graphic>
      </p:graphicFrame>
      <p:sp>
        <p:nvSpPr>
          <p:cNvPr id="6" name="Text Box 8"/>
          <p:cNvSpPr txBox="1">
            <a:spLocks noChangeArrowheads="1"/>
          </p:cNvSpPr>
          <p:nvPr/>
        </p:nvSpPr>
        <p:spPr bwMode="auto">
          <a:xfrm>
            <a:off x="3864807" y="4724400"/>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1</a:t>
            </a:r>
            <a:r>
              <a:rPr lang="en-US" altLang="en-US" sz="2000" i="1">
                <a:solidFill>
                  <a:srgbClr val="FFCC00"/>
                </a:solidFill>
              </a:rPr>
              <a:t>s</a:t>
            </a:r>
          </a:p>
        </p:txBody>
      </p:sp>
      <p:sp>
        <p:nvSpPr>
          <p:cNvPr id="7" name="Text Box 9"/>
          <p:cNvSpPr txBox="1">
            <a:spLocks noChangeArrowheads="1"/>
          </p:cNvSpPr>
          <p:nvPr/>
        </p:nvSpPr>
        <p:spPr bwMode="auto">
          <a:xfrm>
            <a:off x="4550607" y="4724400"/>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s</a:t>
            </a:r>
            <a:endParaRPr lang="en-US" altLang="en-US" sz="2000">
              <a:solidFill>
                <a:srgbClr val="FFCC00"/>
              </a:solidFill>
            </a:endParaRPr>
          </a:p>
        </p:txBody>
      </p:sp>
      <p:sp>
        <p:nvSpPr>
          <p:cNvPr id="8" name="Text Box 10"/>
          <p:cNvSpPr txBox="1">
            <a:spLocks noChangeArrowheads="1"/>
          </p:cNvSpPr>
          <p:nvPr/>
        </p:nvSpPr>
        <p:spPr bwMode="auto">
          <a:xfrm>
            <a:off x="6049207" y="5008563"/>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p</a:t>
            </a:r>
            <a:endParaRPr lang="en-US" altLang="en-US" sz="2000">
              <a:solidFill>
                <a:srgbClr val="FFCC00"/>
              </a:solidFill>
            </a:endParaRPr>
          </a:p>
        </p:txBody>
      </p:sp>
      <p:sp>
        <p:nvSpPr>
          <p:cNvPr id="9" name="AutoShape 14"/>
          <p:cNvSpPr>
            <a:spLocks/>
          </p:cNvSpPr>
          <p:nvPr/>
        </p:nvSpPr>
        <p:spPr bwMode="auto">
          <a:xfrm rot="5400000">
            <a:off x="6146838" y="3885406"/>
            <a:ext cx="152400" cy="1982788"/>
          </a:xfrm>
          <a:prstGeom prst="rightBrace">
            <a:avLst>
              <a:gd name="adj1" fmla="val 108420"/>
              <a:gd name="adj2" fmla="val 50000"/>
            </a:avLst>
          </a:prstGeom>
          <a:noFill/>
          <a:ln w="28575">
            <a:solidFill>
              <a:srgbClr val="FF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algn="ctr" eaLnBrk="1" hangingPunct="1">
              <a:buFontTx/>
              <a:buChar char="•"/>
            </a:pPr>
            <a:endParaRPr lang="en-IN" altLang="en-US" sz="2000">
              <a:solidFill>
                <a:srgbClr val="FFFF00"/>
              </a:solidFill>
            </a:endParaRPr>
          </a:p>
        </p:txBody>
      </p:sp>
    </p:spTree>
    <p:extLst>
      <p:ext uri="{BB962C8B-B14F-4D97-AF65-F5344CB8AC3E}">
        <p14:creationId xmlns:p14="http://schemas.microsoft.com/office/powerpoint/2010/main" val="98824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A Solution</a:t>
            </a:r>
            <a:endParaRPr lang="en-US" dirty="0"/>
          </a:p>
        </p:txBody>
      </p:sp>
      <p:sp>
        <p:nvSpPr>
          <p:cNvPr id="16" name="Rectangle 15"/>
          <p:cNvSpPr/>
          <p:nvPr/>
        </p:nvSpPr>
        <p:spPr>
          <a:xfrm>
            <a:off x="3589361" y="4155981"/>
            <a:ext cx="3957851" cy="150784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69742" y="1943407"/>
            <a:ext cx="7397087" cy="2062103"/>
          </a:xfrm>
          <a:prstGeom prst="rect">
            <a:avLst/>
          </a:prstGeom>
        </p:spPr>
        <p:txBody>
          <a:bodyPr wrap="square">
            <a:spAutoFit/>
          </a:bodyPr>
          <a:lstStyle/>
          <a:p>
            <a:r>
              <a:rPr lang="en-US" altLang="en-US" sz="3200" dirty="0"/>
              <a:t>The next three electrons occupy the </a:t>
            </a:r>
            <a:r>
              <a:rPr lang="en-US" altLang="en-US" sz="3200" i="1" dirty="0"/>
              <a:t>n</a:t>
            </a:r>
            <a:r>
              <a:rPr lang="en-US" altLang="en-US" sz="3200" dirty="0"/>
              <a:t> = 2 main energy level. Two of these occupy the lower-energy 2</a:t>
            </a:r>
            <a:r>
              <a:rPr lang="en-US" altLang="en-US" sz="3200" i="1" dirty="0"/>
              <a:t>s</a:t>
            </a:r>
            <a:r>
              <a:rPr lang="en-US" altLang="en-US" sz="3200" dirty="0"/>
              <a:t> orbital. The third occupies a higher-energy </a:t>
            </a:r>
            <a:r>
              <a:rPr lang="en-US" altLang="en-US" sz="3200" i="1" dirty="0"/>
              <a:t>p</a:t>
            </a:r>
            <a:r>
              <a:rPr lang="en-US" altLang="en-US" sz="3200" dirty="0"/>
              <a:t> orbital.</a:t>
            </a:r>
          </a:p>
        </p:txBody>
      </p:sp>
      <p:graphicFrame>
        <p:nvGraphicFramePr>
          <p:cNvPr id="11" name="Object 7"/>
          <p:cNvGraphicFramePr>
            <a:graphicFrameLocks noChangeAspect="1"/>
          </p:cNvGraphicFramePr>
          <p:nvPr>
            <p:extLst>
              <p:ext uri="{D42A27DB-BD31-4B8C-83A1-F6EECF244321}">
                <p14:modId xmlns:p14="http://schemas.microsoft.com/office/powerpoint/2010/main" val="3708027131"/>
              </p:ext>
            </p:extLst>
          </p:nvPr>
        </p:nvGraphicFramePr>
        <p:xfrm>
          <a:off x="3824785" y="4265565"/>
          <a:ext cx="3430588" cy="671512"/>
        </p:xfrm>
        <a:graphic>
          <a:graphicData uri="http://schemas.openxmlformats.org/presentationml/2006/ole">
            <mc:AlternateContent xmlns:mc="http://schemas.openxmlformats.org/markup-compatibility/2006">
              <mc:Choice xmlns:v="urn:schemas-microsoft-com:vml" Requires="v">
                <p:oleObj spid="_x0000_s5143" name="Equation" r:id="rId3" imgW="1168400" imgH="228600" progId="Equation.DSMT4">
                  <p:embed/>
                </p:oleObj>
              </mc:Choice>
              <mc:Fallback>
                <p:oleObj name="Equation" r:id="rId3" imgW="1168400" imgH="228600" progId="Equation.DSMT4">
                  <p:embed/>
                  <p:pic>
                    <p:nvPicPr>
                      <p:cNvPr id="2601991"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4785" y="4265565"/>
                        <a:ext cx="3430588"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8"/>
          <p:cNvSpPr txBox="1">
            <a:spLocks noChangeArrowheads="1"/>
          </p:cNvSpPr>
          <p:nvPr/>
        </p:nvSpPr>
        <p:spPr bwMode="auto">
          <a:xfrm>
            <a:off x="3905748" y="4860877"/>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dirty="0">
                <a:solidFill>
                  <a:srgbClr val="FFCC00"/>
                </a:solidFill>
              </a:rPr>
              <a:t>1</a:t>
            </a:r>
            <a:r>
              <a:rPr lang="en-US" altLang="en-US" sz="2000" i="1" dirty="0">
                <a:solidFill>
                  <a:srgbClr val="FFCC00"/>
                </a:solidFill>
              </a:rPr>
              <a:t>s</a:t>
            </a:r>
          </a:p>
        </p:txBody>
      </p:sp>
      <p:sp>
        <p:nvSpPr>
          <p:cNvPr id="13" name="Text Box 9"/>
          <p:cNvSpPr txBox="1">
            <a:spLocks noChangeArrowheads="1"/>
          </p:cNvSpPr>
          <p:nvPr/>
        </p:nvSpPr>
        <p:spPr bwMode="auto">
          <a:xfrm>
            <a:off x="4591548" y="4860877"/>
            <a:ext cx="452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s</a:t>
            </a:r>
            <a:endParaRPr lang="en-US" altLang="en-US" sz="2000">
              <a:solidFill>
                <a:srgbClr val="FFCC00"/>
              </a:solidFill>
            </a:endParaRPr>
          </a:p>
        </p:txBody>
      </p:sp>
      <p:sp>
        <p:nvSpPr>
          <p:cNvPr id="14" name="Text Box 10"/>
          <p:cNvSpPr txBox="1">
            <a:spLocks noChangeArrowheads="1"/>
          </p:cNvSpPr>
          <p:nvPr/>
        </p:nvSpPr>
        <p:spPr bwMode="auto">
          <a:xfrm>
            <a:off x="6090148" y="5145040"/>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eaLnBrk="1" hangingPunct="1"/>
            <a:r>
              <a:rPr lang="en-US" altLang="en-US" sz="2000">
                <a:solidFill>
                  <a:srgbClr val="FFCC00"/>
                </a:solidFill>
              </a:rPr>
              <a:t>2</a:t>
            </a:r>
            <a:r>
              <a:rPr lang="en-US" altLang="en-US" sz="2000" i="1">
                <a:solidFill>
                  <a:srgbClr val="FFCC00"/>
                </a:solidFill>
              </a:rPr>
              <a:t>p</a:t>
            </a:r>
            <a:endParaRPr lang="en-US" altLang="en-US" sz="2000">
              <a:solidFill>
                <a:srgbClr val="FFCC00"/>
              </a:solidFill>
            </a:endParaRPr>
          </a:p>
        </p:txBody>
      </p:sp>
      <p:sp>
        <p:nvSpPr>
          <p:cNvPr id="15" name="AutoShape 15"/>
          <p:cNvSpPr>
            <a:spLocks/>
          </p:cNvSpPr>
          <p:nvPr/>
        </p:nvSpPr>
        <p:spPr bwMode="auto">
          <a:xfrm rot="5400000">
            <a:off x="6187779" y="4021883"/>
            <a:ext cx="152400" cy="1982788"/>
          </a:xfrm>
          <a:prstGeom prst="rightBrace">
            <a:avLst>
              <a:gd name="adj1" fmla="val 108420"/>
              <a:gd name="adj2" fmla="val 50000"/>
            </a:avLst>
          </a:prstGeom>
          <a:noFill/>
          <a:ln w="28575">
            <a:solidFill>
              <a:srgbClr val="FF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CC00"/>
              </a:buClr>
              <a:buSzPct val="100000"/>
              <a:defRPr sz="2400">
                <a:solidFill>
                  <a:schemeClr val="bg1"/>
                </a:solidFill>
                <a:latin typeface="Arial" panose="020B0604020202020204" pitchFamily="34" charset="0"/>
              </a:defRPr>
            </a:lvl1pPr>
            <a:lvl2pPr marL="742950" indent="-285750">
              <a:spcBef>
                <a:spcPct val="20000"/>
              </a:spcBef>
              <a:buSzPct val="100000"/>
              <a:defRPr sz="2800">
                <a:solidFill>
                  <a:schemeClr val="bg1"/>
                </a:solidFill>
                <a:latin typeface="Arial" panose="020B0604020202020204" pitchFamily="34" charset="0"/>
              </a:defRPr>
            </a:lvl2pPr>
            <a:lvl3pPr marL="1143000" indent="-228600">
              <a:spcBef>
                <a:spcPct val="20000"/>
              </a:spcBef>
              <a:buSzPct val="100000"/>
              <a:defRPr sz="2400">
                <a:solidFill>
                  <a:schemeClr val="bg1"/>
                </a:solidFill>
                <a:latin typeface="Arial" panose="020B0604020202020204" pitchFamily="34" charset="0"/>
              </a:defRPr>
            </a:lvl3pPr>
            <a:lvl4pPr marL="1600200" indent="-228600">
              <a:spcBef>
                <a:spcPct val="20000"/>
              </a:spcBef>
              <a:buSzPct val="100000"/>
              <a:defRPr sz="2000">
                <a:solidFill>
                  <a:schemeClr val="bg1"/>
                </a:solidFill>
                <a:latin typeface="Arial" panose="020B0604020202020204" pitchFamily="34" charset="0"/>
              </a:defRPr>
            </a:lvl4pPr>
            <a:lvl5pPr marL="2057400" indent="-228600">
              <a:spcBef>
                <a:spcPct val="20000"/>
              </a:spcBef>
              <a:buSzPct val="100000"/>
              <a:defRPr sz="2000">
                <a:solidFill>
                  <a:schemeClr val="bg1"/>
                </a:solidFill>
                <a:latin typeface="Arial" panose="020B0604020202020204" pitchFamily="34" charset="0"/>
              </a:defRPr>
            </a:lvl5pPr>
            <a:lvl6pPr marL="2514600" indent="-228600" eaLnBrk="0" fontAlgn="base" hangingPunct="0">
              <a:spcBef>
                <a:spcPct val="20000"/>
              </a:spcBef>
              <a:spcAft>
                <a:spcPct val="0"/>
              </a:spcAft>
              <a:buSzPct val="100000"/>
              <a:defRPr sz="2000">
                <a:solidFill>
                  <a:schemeClr val="bg1"/>
                </a:solidFill>
                <a:latin typeface="Arial" panose="020B0604020202020204" pitchFamily="34" charset="0"/>
              </a:defRPr>
            </a:lvl6pPr>
            <a:lvl7pPr marL="2971800" indent="-228600" eaLnBrk="0" fontAlgn="base" hangingPunct="0">
              <a:spcBef>
                <a:spcPct val="20000"/>
              </a:spcBef>
              <a:spcAft>
                <a:spcPct val="0"/>
              </a:spcAft>
              <a:buSzPct val="100000"/>
              <a:defRPr sz="2000">
                <a:solidFill>
                  <a:schemeClr val="bg1"/>
                </a:solidFill>
                <a:latin typeface="Arial" panose="020B0604020202020204" pitchFamily="34" charset="0"/>
              </a:defRPr>
            </a:lvl7pPr>
            <a:lvl8pPr marL="3429000" indent="-228600" eaLnBrk="0" fontAlgn="base" hangingPunct="0">
              <a:spcBef>
                <a:spcPct val="20000"/>
              </a:spcBef>
              <a:spcAft>
                <a:spcPct val="0"/>
              </a:spcAft>
              <a:buSzPct val="100000"/>
              <a:defRPr sz="2000">
                <a:solidFill>
                  <a:schemeClr val="bg1"/>
                </a:solidFill>
                <a:latin typeface="Arial" panose="020B0604020202020204" pitchFamily="34" charset="0"/>
              </a:defRPr>
            </a:lvl8pPr>
            <a:lvl9pPr marL="3886200" indent="-228600" eaLnBrk="0" fontAlgn="base" hangingPunct="0">
              <a:spcBef>
                <a:spcPct val="20000"/>
              </a:spcBef>
              <a:spcAft>
                <a:spcPct val="0"/>
              </a:spcAft>
              <a:buSzPct val="100000"/>
              <a:defRPr sz="2000">
                <a:solidFill>
                  <a:schemeClr val="bg1"/>
                </a:solidFill>
                <a:latin typeface="Arial" panose="020B0604020202020204" pitchFamily="34" charset="0"/>
              </a:defRPr>
            </a:lvl9pPr>
          </a:lstStyle>
          <a:p>
            <a:pPr algn="ctr" eaLnBrk="1" hangingPunct="1">
              <a:buFontTx/>
              <a:buChar char="•"/>
            </a:pPr>
            <a:endParaRPr lang="en-IN" altLang="en-US" sz="2000">
              <a:solidFill>
                <a:srgbClr val="FFFF00"/>
              </a:solidFill>
            </a:endParaRPr>
          </a:p>
        </p:txBody>
      </p:sp>
    </p:spTree>
    <p:extLst>
      <p:ext uri="{BB962C8B-B14F-4D97-AF65-F5344CB8AC3E}">
        <p14:creationId xmlns:p14="http://schemas.microsoft.com/office/powerpoint/2010/main" val="792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Practice Problems</a:t>
            </a:r>
            <a:endParaRPr lang="en-US" dirty="0"/>
          </a:p>
        </p:txBody>
      </p:sp>
      <p:sp>
        <p:nvSpPr>
          <p:cNvPr id="4" name="Content Placeholder 2"/>
          <p:cNvSpPr>
            <a:spLocks noGrp="1"/>
          </p:cNvSpPr>
          <p:nvPr>
            <p:ph idx="1"/>
          </p:nvPr>
        </p:nvSpPr>
        <p:spPr>
          <a:xfrm>
            <a:off x="1202919" y="1916145"/>
            <a:ext cx="11478318" cy="4206240"/>
          </a:xfrm>
        </p:spPr>
        <p:txBody>
          <a:bodyPr/>
          <a:lstStyle/>
          <a:p>
            <a:pPr marL="0" indent="0">
              <a:buFont typeface="Arial" panose="020B0604020202020204" pitchFamily="34" charset="0"/>
              <a:buNone/>
            </a:pPr>
            <a:r>
              <a:rPr lang="en-US" altLang="en-US" sz="4400" dirty="0" smtClean="0"/>
              <a:t>Textbook pg. 107:</a:t>
            </a:r>
          </a:p>
          <a:p>
            <a:pPr marL="0" indent="0">
              <a:buFont typeface="Arial" panose="020B0604020202020204" pitchFamily="34" charset="0"/>
              <a:buNone/>
            </a:pPr>
            <a:r>
              <a:rPr lang="en-US" altLang="en-US" sz="4400" dirty="0" smtClean="0"/>
              <a:t>A.  1-2</a:t>
            </a:r>
            <a:endParaRPr lang="en-US" altLang="en-US" sz="3600" dirty="0" smtClean="0">
              <a:solidFill>
                <a:srgbClr val="C00000"/>
              </a:solidFill>
            </a:endParaRPr>
          </a:p>
        </p:txBody>
      </p:sp>
    </p:spTree>
    <p:extLst>
      <p:ext uri="{BB962C8B-B14F-4D97-AF65-F5344CB8AC3E}">
        <p14:creationId xmlns:p14="http://schemas.microsoft.com/office/powerpoint/2010/main" val="2631087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the Second Period</a:t>
            </a:r>
            <a:endParaRPr lang="en-US" dirty="0"/>
          </a:p>
        </p:txBody>
      </p:sp>
      <p:sp>
        <p:nvSpPr>
          <p:cNvPr id="3" name="Content Placeholder 2"/>
          <p:cNvSpPr>
            <a:spLocks noGrp="1"/>
          </p:cNvSpPr>
          <p:nvPr>
            <p:ph idx="1"/>
          </p:nvPr>
        </p:nvSpPr>
        <p:spPr/>
        <p:txBody>
          <a:bodyPr/>
          <a:lstStyle/>
          <a:p>
            <a:pPr>
              <a:spcBef>
                <a:spcPct val="75000"/>
              </a:spcBef>
              <a:buFontTx/>
              <a:buChar char="•"/>
            </a:pPr>
            <a:r>
              <a:rPr lang="en-US" altLang="en-US" sz="2800" dirty="0"/>
              <a:t>In the first-period elements, hydrogen and helium, electrons occupy the orbital of the first main energy level.</a:t>
            </a:r>
          </a:p>
          <a:p>
            <a:pPr>
              <a:spcBef>
                <a:spcPct val="75000"/>
              </a:spcBef>
              <a:buFontTx/>
              <a:buChar char="•"/>
            </a:pPr>
            <a:r>
              <a:rPr lang="en-US" altLang="en-US" sz="2800" dirty="0"/>
              <a:t>According to the Aufbau principle, after the 1</a:t>
            </a:r>
            <a:r>
              <a:rPr lang="en-US" altLang="en-US" sz="2800" i="1" dirty="0"/>
              <a:t>s </a:t>
            </a:r>
            <a:r>
              <a:rPr lang="en-US" altLang="en-US" sz="2800" dirty="0"/>
              <a:t>orbital is filled, the next electron occupies the </a:t>
            </a:r>
            <a:r>
              <a:rPr lang="en-US" altLang="en-US" sz="2800" i="1" dirty="0"/>
              <a:t>s </a:t>
            </a:r>
            <a:r>
              <a:rPr lang="en-US" altLang="en-US" sz="2800" dirty="0"/>
              <a:t>sublevel in the second main energy level.</a:t>
            </a:r>
          </a:p>
          <a:p>
            <a:endParaRPr lang="en-US" dirty="0"/>
          </a:p>
        </p:txBody>
      </p:sp>
    </p:spTree>
    <p:extLst>
      <p:ext uri="{BB962C8B-B14F-4D97-AF65-F5344CB8AC3E}">
        <p14:creationId xmlns:p14="http://schemas.microsoft.com/office/powerpoint/2010/main" val="111640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pPr>
              <a:spcBef>
                <a:spcPct val="75000"/>
              </a:spcBef>
              <a:buFontTx/>
              <a:buChar char="•"/>
            </a:pPr>
            <a:r>
              <a:rPr lang="en-US" altLang="en-US" sz="3200" dirty="0"/>
              <a:t>The </a:t>
            </a:r>
            <a:r>
              <a:rPr lang="en-US" altLang="en-US" sz="3200" b="1" i="1" dirty="0">
                <a:solidFill>
                  <a:srgbClr val="7030A0"/>
                </a:solidFill>
              </a:rPr>
              <a:t>highest-occupied energy level</a:t>
            </a:r>
            <a:r>
              <a:rPr lang="en-US" altLang="en-US" sz="3200" b="1" dirty="0">
                <a:solidFill>
                  <a:srgbClr val="7030A0"/>
                </a:solidFill>
              </a:rPr>
              <a:t> </a:t>
            </a:r>
            <a:r>
              <a:rPr lang="en-US" altLang="en-US" sz="3200" dirty="0"/>
              <a:t>is the electron-containing main energy level with the highest principal quantum number.</a:t>
            </a:r>
          </a:p>
          <a:p>
            <a:pPr>
              <a:spcBef>
                <a:spcPct val="75000"/>
              </a:spcBef>
              <a:buFontTx/>
              <a:buChar char="•"/>
            </a:pPr>
            <a:r>
              <a:rPr lang="en-US" altLang="en-US" sz="3200" b="1" i="1" dirty="0">
                <a:solidFill>
                  <a:srgbClr val="7030A0"/>
                </a:solidFill>
              </a:rPr>
              <a:t>Inner-shell electrons</a:t>
            </a:r>
            <a:r>
              <a:rPr lang="en-US" altLang="en-US" sz="3200" b="1" dirty="0">
                <a:solidFill>
                  <a:srgbClr val="7030A0"/>
                </a:solidFill>
              </a:rPr>
              <a:t> </a:t>
            </a:r>
            <a:r>
              <a:rPr lang="en-US" altLang="en-US" sz="3200" dirty="0"/>
              <a:t>are electrons that are not in the highest-occupied energy level.</a:t>
            </a:r>
          </a:p>
          <a:p>
            <a:endParaRPr lang="en-US" dirty="0"/>
          </a:p>
        </p:txBody>
      </p:sp>
    </p:spTree>
    <p:extLst>
      <p:ext uri="{BB962C8B-B14F-4D97-AF65-F5344CB8AC3E}">
        <p14:creationId xmlns:p14="http://schemas.microsoft.com/office/powerpoint/2010/main" val="308763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the third period</a:t>
            </a:r>
            <a:endParaRPr lang="en-US" dirty="0"/>
          </a:p>
        </p:txBody>
      </p:sp>
      <p:sp>
        <p:nvSpPr>
          <p:cNvPr id="3" name="Content Placeholder 2"/>
          <p:cNvSpPr>
            <a:spLocks noGrp="1"/>
          </p:cNvSpPr>
          <p:nvPr>
            <p:ph idx="1"/>
          </p:nvPr>
        </p:nvSpPr>
        <p:spPr>
          <a:xfrm>
            <a:off x="259308" y="1902498"/>
            <a:ext cx="11764370" cy="4206240"/>
          </a:xfrm>
        </p:spPr>
        <p:txBody>
          <a:bodyPr>
            <a:normAutofit/>
          </a:bodyPr>
          <a:lstStyle/>
          <a:p>
            <a:pPr marL="457200" indent="-457200">
              <a:spcBef>
                <a:spcPct val="50000"/>
              </a:spcBef>
              <a:buFontTx/>
              <a:buChar char="•"/>
            </a:pPr>
            <a:r>
              <a:rPr lang="en-US" altLang="en-US" sz="2800" dirty="0"/>
              <a:t>After the outer octet is filled in neon, the next electron enters the </a:t>
            </a:r>
            <a:r>
              <a:rPr lang="en-US" altLang="en-US" sz="2800" i="1" dirty="0"/>
              <a:t>s</a:t>
            </a:r>
            <a:r>
              <a:rPr lang="en-US" altLang="en-US" sz="2800" dirty="0"/>
              <a:t> sublevel in the </a:t>
            </a:r>
            <a:r>
              <a:rPr lang="en-US" altLang="en-US" sz="2800" i="1" dirty="0"/>
              <a:t>n</a:t>
            </a:r>
            <a:r>
              <a:rPr lang="en-US" altLang="en-US" sz="2800" dirty="0"/>
              <a:t> = 3 main energy </a:t>
            </a:r>
            <a:r>
              <a:rPr lang="en-US" altLang="en-US" sz="2800" dirty="0" smtClean="0"/>
              <a:t>level.</a:t>
            </a:r>
          </a:p>
          <a:p>
            <a:pPr marL="0" indent="0">
              <a:spcBef>
                <a:spcPct val="50000"/>
              </a:spcBef>
              <a:buNone/>
            </a:pPr>
            <a:r>
              <a:rPr lang="en-US" altLang="en-US" sz="3200" b="1" dirty="0" smtClean="0">
                <a:solidFill>
                  <a:srgbClr val="7030A0"/>
                </a:solidFill>
              </a:rPr>
              <a:t>Noble-Gas </a:t>
            </a:r>
            <a:r>
              <a:rPr lang="en-US" altLang="en-US" sz="3200" b="1" dirty="0">
                <a:solidFill>
                  <a:srgbClr val="7030A0"/>
                </a:solidFill>
              </a:rPr>
              <a:t>Notation</a:t>
            </a:r>
          </a:p>
          <a:p>
            <a:pPr marL="457200" indent="-457200">
              <a:spcBef>
                <a:spcPct val="30000"/>
              </a:spcBef>
              <a:buFontTx/>
              <a:buChar char="•"/>
            </a:pPr>
            <a:r>
              <a:rPr lang="en-US" altLang="en-US" sz="2800" dirty="0"/>
              <a:t>The Group 18 elements (helium, neon, argon, krypton, xenon, and radon) are called the </a:t>
            </a:r>
            <a:r>
              <a:rPr lang="en-US" altLang="en-US" sz="2800" b="1" dirty="0">
                <a:solidFill>
                  <a:srgbClr val="7030A0"/>
                </a:solidFill>
              </a:rPr>
              <a:t>noble gases</a:t>
            </a:r>
            <a:r>
              <a:rPr lang="en-US" altLang="en-US" sz="2800" dirty="0"/>
              <a:t>.</a:t>
            </a:r>
          </a:p>
          <a:p>
            <a:pPr marL="457200" indent="-457200">
              <a:spcBef>
                <a:spcPct val="50000"/>
              </a:spcBef>
              <a:buFontTx/>
              <a:buChar char="•"/>
            </a:pPr>
            <a:r>
              <a:rPr lang="en-US" altLang="en-US" sz="2800" dirty="0"/>
              <a:t>A </a:t>
            </a:r>
            <a:r>
              <a:rPr lang="en-US" altLang="en-US" sz="2800" b="1" dirty="0">
                <a:solidFill>
                  <a:srgbClr val="7030A0"/>
                </a:solidFill>
              </a:rPr>
              <a:t>noble-gas configuration</a:t>
            </a:r>
            <a:r>
              <a:rPr lang="en-US" altLang="en-US" sz="2800" dirty="0">
                <a:solidFill>
                  <a:srgbClr val="7030A0"/>
                </a:solidFill>
              </a:rPr>
              <a:t> </a:t>
            </a:r>
            <a:r>
              <a:rPr lang="en-US" altLang="en-US" sz="2800" dirty="0"/>
              <a:t>refers to an outer main energy level occupied, in most cases, by eight electrons.</a:t>
            </a:r>
          </a:p>
          <a:p>
            <a:endParaRPr lang="en-US" dirty="0"/>
          </a:p>
        </p:txBody>
      </p:sp>
    </p:spTree>
    <p:extLst>
      <p:ext uri="{BB962C8B-B14F-4D97-AF65-F5344CB8AC3E}">
        <p14:creationId xmlns:p14="http://schemas.microsoft.com/office/powerpoint/2010/main" val="21075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the fourth Period</a:t>
            </a:r>
            <a:endParaRPr lang="en-US" dirty="0"/>
          </a:p>
        </p:txBody>
      </p:sp>
      <p:sp>
        <p:nvSpPr>
          <p:cNvPr id="3" name="Content Placeholder 2"/>
          <p:cNvSpPr>
            <a:spLocks noGrp="1"/>
          </p:cNvSpPr>
          <p:nvPr>
            <p:ph idx="1"/>
          </p:nvPr>
        </p:nvSpPr>
        <p:spPr>
          <a:xfrm>
            <a:off x="350210" y="1970736"/>
            <a:ext cx="11489498" cy="4206240"/>
          </a:xfrm>
        </p:spPr>
        <p:txBody>
          <a:bodyPr/>
          <a:lstStyle/>
          <a:p>
            <a:pPr>
              <a:spcBef>
                <a:spcPct val="75000"/>
              </a:spcBef>
              <a:buFontTx/>
              <a:buChar char="•"/>
            </a:pPr>
            <a:r>
              <a:rPr lang="en-US" altLang="en-US" sz="2800" dirty="0"/>
              <a:t>The period begins by filling the 4</a:t>
            </a:r>
            <a:r>
              <a:rPr lang="en-US" altLang="en-US" sz="2800" i="1" dirty="0"/>
              <a:t>s </a:t>
            </a:r>
            <a:r>
              <a:rPr lang="en-US" altLang="en-US" sz="2800" dirty="0"/>
              <a:t>orbital, the empty orbital of lowest energy.</a:t>
            </a:r>
          </a:p>
          <a:p>
            <a:pPr>
              <a:spcBef>
                <a:spcPct val="75000"/>
              </a:spcBef>
              <a:buFontTx/>
              <a:buChar char="•"/>
            </a:pPr>
            <a:r>
              <a:rPr lang="en-US" altLang="en-US" sz="2800" dirty="0"/>
              <a:t>With the 4</a:t>
            </a:r>
            <a:r>
              <a:rPr lang="en-US" altLang="en-US" sz="2800" i="1" dirty="0"/>
              <a:t>s </a:t>
            </a:r>
            <a:r>
              <a:rPr lang="en-US" altLang="en-US" sz="2800" dirty="0"/>
              <a:t>sublevel filled, the 4</a:t>
            </a:r>
            <a:r>
              <a:rPr lang="en-US" altLang="en-US" sz="2800" i="1" dirty="0"/>
              <a:t>p </a:t>
            </a:r>
            <a:r>
              <a:rPr lang="en-US" altLang="en-US" sz="2800" dirty="0"/>
              <a:t>and 3</a:t>
            </a:r>
            <a:r>
              <a:rPr lang="en-US" altLang="en-US" sz="2800" i="1" dirty="0"/>
              <a:t>d </a:t>
            </a:r>
            <a:r>
              <a:rPr lang="en-US" altLang="en-US" sz="2800" dirty="0"/>
              <a:t>sublevels are the next available vacant orbitals.</a:t>
            </a:r>
          </a:p>
          <a:p>
            <a:pPr>
              <a:spcBef>
                <a:spcPct val="75000"/>
              </a:spcBef>
              <a:buFontTx/>
              <a:buChar char="•"/>
            </a:pPr>
            <a:r>
              <a:rPr lang="en-US" altLang="en-US" sz="2800" dirty="0"/>
              <a:t>The 3</a:t>
            </a:r>
            <a:r>
              <a:rPr lang="en-US" altLang="en-US" sz="2800" i="1" dirty="0"/>
              <a:t>d </a:t>
            </a:r>
            <a:r>
              <a:rPr lang="en-US" altLang="en-US" sz="2800" dirty="0"/>
              <a:t>sublevel is lower in energy than the 4</a:t>
            </a:r>
            <a:r>
              <a:rPr lang="en-US" altLang="en-US" sz="2800" i="1" dirty="0"/>
              <a:t>p </a:t>
            </a:r>
            <a:r>
              <a:rPr lang="en-US" altLang="en-US" sz="2800" dirty="0"/>
              <a:t>sublevel. Therefore, the five 3</a:t>
            </a:r>
            <a:r>
              <a:rPr lang="en-US" altLang="en-US" sz="2800" i="1" dirty="0"/>
              <a:t>d </a:t>
            </a:r>
            <a:r>
              <a:rPr lang="en-US" altLang="en-US" sz="2800" dirty="0"/>
              <a:t>orbitals are next to be filled.</a:t>
            </a:r>
          </a:p>
          <a:p>
            <a:endParaRPr lang="en-US" dirty="0"/>
          </a:p>
        </p:txBody>
      </p:sp>
    </p:spTree>
    <p:extLst>
      <p:ext uri="{BB962C8B-B14F-4D97-AF65-F5344CB8AC3E}">
        <p14:creationId xmlns:p14="http://schemas.microsoft.com/office/powerpoint/2010/main" val="69213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 the fifth Period</a:t>
            </a:r>
            <a:endParaRPr lang="en-US" dirty="0"/>
          </a:p>
        </p:txBody>
      </p:sp>
      <p:sp>
        <p:nvSpPr>
          <p:cNvPr id="3" name="Content Placeholder 2"/>
          <p:cNvSpPr>
            <a:spLocks noGrp="1"/>
          </p:cNvSpPr>
          <p:nvPr>
            <p:ph idx="1"/>
          </p:nvPr>
        </p:nvSpPr>
        <p:spPr>
          <a:xfrm>
            <a:off x="682388" y="2011680"/>
            <a:ext cx="10304611" cy="4206240"/>
          </a:xfrm>
        </p:spPr>
        <p:txBody>
          <a:bodyPr/>
          <a:lstStyle/>
          <a:p>
            <a:pPr>
              <a:spcBef>
                <a:spcPct val="75000"/>
              </a:spcBef>
              <a:buFontTx/>
              <a:buChar char="•"/>
            </a:pPr>
            <a:r>
              <a:rPr lang="en-US" altLang="en-US" sz="3200" dirty="0"/>
              <a:t>In the 18 elements of the fifth period, sublevels fill in a similar manner as in elements of the fourth period.</a:t>
            </a:r>
          </a:p>
          <a:p>
            <a:pPr>
              <a:spcBef>
                <a:spcPct val="75000"/>
              </a:spcBef>
              <a:buFontTx/>
              <a:buChar char="•"/>
            </a:pPr>
            <a:r>
              <a:rPr lang="en-US" altLang="en-US" sz="3200" dirty="0"/>
              <a:t>Successive electrons are added first to the 5</a:t>
            </a:r>
            <a:r>
              <a:rPr lang="en-US" altLang="en-US" sz="3200" i="1" dirty="0"/>
              <a:t>s </a:t>
            </a:r>
            <a:r>
              <a:rPr lang="en-US" altLang="en-US" sz="3200" dirty="0"/>
              <a:t>orbital, then to the 4</a:t>
            </a:r>
            <a:r>
              <a:rPr lang="en-US" altLang="en-US" sz="3200" i="1" dirty="0"/>
              <a:t>d </a:t>
            </a:r>
            <a:r>
              <a:rPr lang="en-US" altLang="en-US" sz="3200" dirty="0"/>
              <a:t>orbitals, and finally to the 5</a:t>
            </a:r>
            <a:r>
              <a:rPr lang="en-US" altLang="en-US" sz="3200" i="1" dirty="0"/>
              <a:t>p </a:t>
            </a:r>
            <a:r>
              <a:rPr lang="en-US" altLang="en-US" sz="3200" dirty="0"/>
              <a:t>orbitals.</a:t>
            </a:r>
          </a:p>
          <a:p>
            <a:endParaRPr lang="en-US" dirty="0"/>
          </a:p>
        </p:txBody>
      </p:sp>
    </p:spTree>
    <p:extLst>
      <p:ext uri="{BB962C8B-B14F-4D97-AF65-F5344CB8AC3E}">
        <p14:creationId xmlns:p14="http://schemas.microsoft.com/office/powerpoint/2010/main" val="62010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744" y="284176"/>
            <a:ext cx="11655187" cy="1508760"/>
          </a:xfrm>
        </p:spPr>
        <p:txBody>
          <a:bodyPr>
            <a:normAutofit/>
          </a:bodyPr>
          <a:lstStyle/>
          <a:p>
            <a:r>
              <a:rPr lang="en-US" sz="3600" dirty="0" smtClean="0"/>
              <a:t>Notecard: Aufbau Diagram</a:t>
            </a:r>
            <a:br>
              <a:rPr lang="en-US" sz="3600" dirty="0" smtClean="0"/>
            </a:br>
            <a:r>
              <a:rPr lang="en-US" sz="3600" dirty="0" smtClean="0"/>
              <a:t>Order that orbitals fill  </a:t>
            </a:r>
            <a:endParaRPr lang="en-US" sz="3600" dirty="0"/>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l="33350" t="18681" r="17577" b="34879"/>
          <a:stretch>
            <a:fillRect/>
          </a:stretch>
        </p:blipFill>
        <p:spPr bwMode="auto">
          <a:xfrm>
            <a:off x="2483893" y="2977255"/>
            <a:ext cx="5710143" cy="313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p:nvPr/>
        </p:nvGrpSpPr>
        <p:grpSpPr>
          <a:xfrm>
            <a:off x="345744" y="1937983"/>
            <a:ext cx="12288575" cy="1252671"/>
            <a:chOff x="345744" y="1937983"/>
            <a:chExt cx="12288575" cy="1252671"/>
          </a:xfrm>
        </p:grpSpPr>
        <p:sp>
          <p:nvSpPr>
            <p:cNvPr id="4" name="Rectangle 3"/>
            <p:cNvSpPr/>
            <p:nvPr/>
          </p:nvSpPr>
          <p:spPr>
            <a:xfrm>
              <a:off x="417490" y="1937983"/>
              <a:ext cx="11354938" cy="8770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Content Placeholder 2"/>
            <p:cNvSpPr txBox="1">
              <a:spLocks/>
            </p:cNvSpPr>
            <p:nvPr/>
          </p:nvSpPr>
          <p:spPr>
            <a:xfrm>
              <a:off x="345744" y="2140267"/>
              <a:ext cx="12288575" cy="105038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4s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4p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5s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5p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6s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4f</a:t>
              </a:r>
              <a:r>
                <a:rPr lang="en-US" altLang="en-US" sz="4000" baseline="30000" dirty="0" smtClean="0">
                  <a:solidFill>
                    <a:srgbClr val="7030A0"/>
                  </a:solidFill>
                  <a:latin typeface="Calibri" panose="020F0502020204030204" pitchFamily="34" charset="0"/>
                  <a:cs typeface="Calibri" panose="020F0502020204030204" pitchFamily="34" charset="0"/>
                </a:rPr>
                <a:t>14</a:t>
              </a:r>
              <a:r>
                <a:rPr lang="en-US" altLang="en-US" sz="4000" dirty="0" smtClean="0">
                  <a:solidFill>
                    <a:srgbClr val="7030A0"/>
                  </a:solidFill>
                  <a:latin typeface="Calibri" panose="020F0502020204030204" pitchFamily="34" charset="0"/>
                  <a:cs typeface="Calibri" panose="020F0502020204030204" pitchFamily="34" charset="0"/>
                </a:rPr>
                <a:t>5d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6p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75806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Objective</a:t>
            </a:r>
            <a:endParaRPr lang="en-US" sz="5400" dirty="0"/>
          </a:p>
        </p:txBody>
      </p:sp>
      <p:sp>
        <p:nvSpPr>
          <p:cNvPr id="3" name="Content Placeholder 2"/>
          <p:cNvSpPr>
            <a:spLocks noGrp="1"/>
          </p:cNvSpPr>
          <p:nvPr>
            <p:ph idx="1"/>
          </p:nvPr>
        </p:nvSpPr>
        <p:spPr/>
        <p:txBody>
          <a:bodyPr/>
          <a:lstStyle/>
          <a:p>
            <a:pPr marL="228600" lvl="1" indent="0">
              <a:buNone/>
            </a:pPr>
            <a:r>
              <a:rPr lang="en-US" altLang="en-US" sz="4800" b="1" dirty="0" smtClean="0">
                <a:solidFill>
                  <a:srgbClr val="7030A0"/>
                </a:solidFill>
              </a:rPr>
              <a:t>List</a:t>
            </a:r>
            <a:r>
              <a:rPr lang="en-US" altLang="en-US" sz="4800" dirty="0" smtClean="0"/>
              <a:t> </a:t>
            </a:r>
            <a:r>
              <a:rPr lang="en-US" altLang="en-US" sz="4800" dirty="0"/>
              <a:t>the total number of electrons needed to fully occupy each main energy level</a:t>
            </a:r>
          </a:p>
          <a:p>
            <a:endParaRPr lang="en-US" dirty="0"/>
          </a:p>
        </p:txBody>
      </p:sp>
    </p:spTree>
    <p:extLst>
      <p:ext uri="{BB962C8B-B14F-4D97-AF65-F5344CB8AC3E}">
        <p14:creationId xmlns:p14="http://schemas.microsoft.com/office/powerpoint/2010/main" val="1195533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263" y="284176"/>
            <a:ext cx="10454736" cy="1508760"/>
          </a:xfrm>
        </p:spPr>
        <p:txBody>
          <a:bodyPr/>
          <a:lstStyle/>
          <a:p>
            <a:pPr>
              <a:spcBef>
                <a:spcPct val="50000"/>
              </a:spcBef>
            </a:pPr>
            <a:r>
              <a:rPr lang="en-US" altLang="en-US" dirty="0"/>
              <a:t>Noble-Gas Notation</a:t>
            </a:r>
          </a:p>
        </p:txBody>
      </p:sp>
      <p:sp>
        <p:nvSpPr>
          <p:cNvPr id="3" name="Content Placeholder 2"/>
          <p:cNvSpPr>
            <a:spLocks noGrp="1"/>
          </p:cNvSpPr>
          <p:nvPr>
            <p:ph idx="1"/>
          </p:nvPr>
        </p:nvSpPr>
        <p:spPr>
          <a:xfrm>
            <a:off x="259308" y="1902498"/>
            <a:ext cx="11764370" cy="4206240"/>
          </a:xfrm>
          <a:ln>
            <a:noFill/>
          </a:ln>
        </p:spPr>
        <p:txBody>
          <a:bodyPr>
            <a:normAutofit/>
          </a:bodyPr>
          <a:lstStyle/>
          <a:p>
            <a:pPr marL="457200" indent="-457200">
              <a:spcBef>
                <a:spcPct val="30000"/>
              </a:spcBef>
              <a:buFontTx/>
              <a:buChar char="•"/>
            </a:pPr>
            <a:endParaRPr lang="en-US" altLang="en-US" sz="2800" dirty="0" smtClean="0"/>
          </a:p>
          <a:p>
            <a:pPr marL="457200" indent="-457200">
              <a:spcBef>
                <a:spcPct val="30000"/>
              </a:spcBef>
              <a:buFontTx/>
              <a:buChar char="•"/>
            </a:pPr>
            <a:endParaRPr lang="en-US" altLang="en-US" sz="2800" dirty="0"/>
          </a:p>
          <a:p>
            <a:pPr marL="0" indent="0">
              <a:spcBef>
                <a:spcPct val="30000"/>
              </a:spcBef>
              <a:buNone/>
            </a:pPr>
            <a:endParaRPr lang="en-US" altLang="en-US" sz="2800" dirty="0"/>
          </a:p>
          <a:p>
            <a:pPr marL="457200" indent="-457200">
              <a:spcBef>
                <a:spcPct val="30000"/>
              </a:spcBef>
              <a:buFontTx/>
              <a:buChar char="•"/>
            </a:pPr>
            <a:r>
              <a:rPr lang="en-US" altLang="en-US" sz="2800" dirty="0" smtClean="0"/>
              <a:t>The </a:t>
            </a:r>
            <a:r>
              <a:rPr lang="en-US" altLang="en-US" sz="2800" dirty="0"/>
              <a:t>Group 18 elements (helium, neon, argon, krypton, xenon, and radon) are called the </a:t>
            </a:r>
            <a:r>
              <a:rPr lang="en-US" altLang="en-US" sz="2800" b="1" dirty="0">
                <a:solidFill>
                  <a:srgbClr val="7030A0"/>
                </a:solidFill>
              </a:rPr>
              <a:t>noble gases</a:t>
            </a:r>
            <a:r>
              <a:rPr lang="en-US" altLang="en-US" sz="2800" dirty="0"/>
              <a:t>.</a:t>
            </a:r>
          </a:p>
          <a:p>
            <a:pPr marL="457200" indent="-457200">
              <a:spcBef>
                <a:spcPct val="50000"/>
              </a:spcBef>
              <a:buFontTx/>
              <a:buChar char="•"/>
            </a:pPr>
            <a:r>
              <a:rPr lang="en-US" altLang="en-US" sz="2800" dirty="0"/>
              <a:t>A </a:t>
            </a:r>
            <a:r>
              <a:rPr lang="en-US" altLang="en-US" sz="2800" b="1" dirty="0">
                <a:solidFill>
                  <a:srgbClr val="7030A0"/>
                </a:solidFill>
              </a:rPr>
              <a:t>noble-gas configuration</a:t>
            </a:r>
            <a:r>
              <a:rPr lang="en-US" altLang="en-US" sz="2800" dirty="0">
                <a:solidFill>
                  <a:srgbClr val="7030A0"/>
                </a:solidFill>
              </a:rPr>
              <a:t> </a:t>
            </a:r>
            <a:r>
              <a:rPr lang="en-US" altLang="en-US" sz="2800" dirty="0"/>
              <a:t>refers to an outer main energy level occupied, in most cases, by eight electrons.</a:t>
            </a:r>
          </a:p>
          <a:p>
            <a:endParaRPr lang="en-US" dirty="0"/>
          </a:p>
        </p:txBody>
      </p:sp>
      <p:grpSp>
        <p:nvGrpSpPr>
          <p:cNvPr id="19" name="Group 18"/>
          <p:cNvGrpSpPr/>
          <p:nvPr/>
        </p:nvGrpSpPr>
        <p:grpSpPr>
          <a:xfrm>
            <a:off x="464024" y="1940975"/>
            <a:ext cx="12288575" cy="1932067"/>
            <a:chOff x="464024" y="1940975"/>
            <a:chExt cx="12288575" cy="1932067"/>
          </a:xfrm>
        </p:grpSpPr>
        <p:sp>
          <p:nvSpPr>
            <p:cNvPr id="6" name="Rectangle 5"/>
            <p:cNvSpPr/>
            <p:nvPr/>
          </p:nvSpPr>
          <p:spPr>
            <a:xfrm>
              <a:off x="464024" y="1940975"/>
              <a:ext cx="11354938" cy="15392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Content Placeholder 2"/>
            <p:cNvSpPr txBox="1">
              <a:spLocks/>
            </p:cNvSpPr>
            <p:nvPr/>
          </p:nvSpPr>
          <p:spPr>
            <a:xfrm>
              <a:off x="464024" y="2822655"/>
              <a:ext cx="12288575" cy="105038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4s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4p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5s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5p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6s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4f</a:t>
              </a:r>
              <a:r>
                <a:rPr lang="en-US" altLang="en-US" sz="4000" baseline="30000" dirty="0" smtClean="0">
                  <a:solidFill>
                    <a:srgbClr val="7030A0"/>
                  </a:solidFill>
                  <a:latin typeface="Calibri" panose="020F0502020204030204" pitchFamily="34" charset="0"/>
                  <a:cs typeface="Calibri" panose="020F0502020204030204" pitchFamily="34" charset="0"/>
                </a:rPr>
                <a:t>14</a:t>
              </a:r>
              <a:r>
                <a:rPr lang="en-US" altLang="en-US" sz="4000" dirty="0" smtClean="0">
                  <a:solidFill>
                    <a:srgbClr val="7030A0"/>
                  </a:solidFill>
                  <a:latin typeface="Calibri" panose="020F0502020204030204" pitchFamily="34" charset="0"/>
                  <a:cs typeface="Calibri" panose="020F0502020204030204" pitchFamily="34" charset="0"/>
                </a:rPr>
                <a:t>5d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6p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grpSp>
      <p:sp>
        <p:nvSpPr>
          <p:cNvPr id="53" name="Rectangle 52"/>
          <p:cNvSpPr/>
          <p:nvPr/>
        </p:nvSpPr>
        <p:spPr>
          <a:xfrm>
            <a:off x="472173" y="1959894"/>
            <a:ext cx="11354938" cy="15392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Content Placeholder 2"/>
          <p:cNvSpPr txBox="1">
            <a:spLocks/>
          </p:cNvSpPr>
          <p:nvPr/>
        </p:nvSpPr>
        <p:spPr>
          <a:xfrm>
            <a:off x="472173" y="2841574"/>
            <a:ext cx="12288575" cy="105038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
        <p:nvSpPr>
          <p:cNvPr id="55" name="TextBox 54"/>
          <p:cNvSpPr txBox="1"/>
          <p:nvPr/>
        </p:nvSpPr>
        <p:spPr>
          <a:xfrm>
            <a:off x="1990532" y="2398176"/>
            <a:ext cx="1064526" cy="584775"/>
          </a:xfrm>
          <a:prstGeom prst="rect">
            <a:avLst/>
          </a:prstGeom>
          <a:noFill/>
        </p:spPr>
        <p:txBody>
          <a:bodyPr wrap="square" rtlCol="0">
            <a:spAutoFit/>
          </a:bodyPr>
          <a:lstStyle/>
          <a:p>
            <a:r>
              <a:rPr lang="en-US" sz="3200" b="1" dirty="0" smtClean="0">
                <a:solidFill>
                  <a:schemeClr val="bg2"/>
                </a:solidFill>
              </a:rPr>
              <a:t>[Ne]</a:t>
            </a:r>
            <a:endParaRPr lang="en-US" sz="3200" b="1" dirty="0">
              <a:solidFill>
                <a:schemeClr val="bg2"/>
              </a:solidFill>
            </a:endParaRPr>
          </a:p>
        </p:txBody>
      </p:sp>
      <p:grpSp>
        <p:nvGrpSpPr>
          <p:cNvPr id="114" name="Group 113"/>
          <p:cNvGrpSpPr/>
          <p:nvPr/>
        </p:nvGrpSpPr>
        <p:grpSpPr>
          <a:xfrm>
            <a:off x="472173" y="1966224"/>
            <a:ext cx="12288575" cy="1931764"/>
            <a:chOff x="464024" y="1941278"/>
            <a:chExt cx="12288575" cy="1931764"/>
          </a:xfrm>
        </p:grpSpPr>
        <p:sp>
          <p:nvSpPr>
            <p:cNvPr id="45" name="Rectangle 44"/>
            <p:cNvSpPr/>
            <p:nvPr/>
          </p:nvSpPr>
          <p:spPr>
            <a:xfrm>
              <a:off x="473287" y="1941278"/>
              <a:ext cx="11354938" cy="15392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Content Placeholder 2"/>
            <p:cNvSpPr txBox="1">
              <a:spLocks/>
            </p:cNvSpPr>
            <p:nvPr/>
          </p:nvSpPr>
          <p:spPr>
            <a:xfrm>
              <a:off x="464024" y="2822655"/>
              <a:ext cx="12288575" cy="105038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
          <p:nvSpPr>
            <p:cNvPr id="47" name="TextBox 46"/>
            <p:cNvSpPr txBox="1"/>
            <p:nvPr/>
          </p:nvSpPr>
          <p:spPr>
            <a:xfrm>
              <a:off x="1849434" y="2326008"/>
              <a:ext cx="1064526" cy="584775"/>
            </a:xfrm>
            <a:prstGeom prst="rect">
              <a:avLst/>
            </a:prstGeom>
            <a:noFill/>
          </p:spPr>
          <p:txBody>
            <a:bodyPr wrap="square" rtlCol="0">
              <a:spAutoFit/>
            </a:bodyPr>
            <a:lstStyle/>
            <a:p>
              <a:r>
                <a:rPr lang="en-US" sz="3200" b="1" dirty="0" smtClean="0">
                  <a:solidFill>
                    <a:schemeClr val="bg2"/>
                  </a:solidFill>
                </a:rPr>
                <a:t>[Ne]</a:t>
              </a:r>
              <a:endParaRPr lang="en-US" sz="3200" b="1" dirty="0">
                <a:solidFill>
                  <a:schemeClr val="bg2"/>
                </a:solidFill>
              </a:endParaRPr>
            </a:p>
          </p:txBody>
        </p:sp>
      </p:grpSp>
      <p:sp>
        <p:nvSpPr>
          <p:cNvPr id="48" name="TextBox 47"/>
          <p:cNvSpPr txBox="1"/>
          <p:nvPr/>
        </p:nvSpPr>
        <p:spPr>
          <a:xfrm>
            <a:off x="3366679" y="2388948"/>
            <a:ext cx="1064526" cy="584775"/>
          </a:xfrm>
          <a:prstGeom prst="rect">
            <a:avLst/>
          </a:prstGeom>
          <a:noFill/>
        </p:spPr>
        <p:txBody>
          <a:bodyPr wrap="square" rtlCol="0">
            <a:spAutoFit/>
          </a:bodyPr>
          <a:lstStyle/>
          <a:p>
            <a:r>
              <a:rPr lang="en-US" sz="3200" b="1" dirty="0" smtClean="0">
                <a:solidFill>
                  <a:schemeClr val="bg2"/>
                </a:solidFill>
              </a:rPr>
              <a:t>[</a:t>
            </a:r>
            <a:r>
              <a:rPr lang="en-US" sz="3200" b="1" dirty="0" err="1" smtClean="0">
                <a:solidFill>
                  <a:schemeClr val="bg2"/>
                </a:solidFill>
              </a:rPr>
              <a:t>Ar</a:t>
            </a:r>
            <a:r>
              <a:rPr lang="en-US" sz="3200" b="1" dirty="0" smtClean="0">
                <a:solidFill>
                  <a:schemeClr val="bg2"/>
                </a:solidFill>
              </a:rPr>
              <a:t>]</a:t>
            </a:r>
            <a:endParaRPr lang="en-US" sz="3200" b="1" dirty="0">
              <a:solidFill>
                <a:schemeClr val="bg2"/>
              </a:solidFill>
            </a:endParaRPr>
          </a:p>
        </p:txBody>
      </p:sp>
      <p:grpSp>
        <p:nvGrpSpPr>
          <p:cNvPr id="113" name="Group 112"/>
          <p:cNvGrpSpPr/>
          <p:nvPr/>
        </p:nvGrpSpPr>
        <p:grpSpPr>
          <a:xfrm>
            <a:off x="488922" y="1949494"/>
            <a:ext cx="12288575" cy="1932067"/>
            <a:chOff x="454761" y="1945058"/>
            <a:chExt cx="12288575" cy="1932067"/>
          </a:xfrm>
        </p:grpSpPr>
        <p:sp>
          <p:nvSpPr>
            <p:cNvPr id="37" name="Rectangle 36"/>
            <p:cNvSpPr/>
            <p:nvPr/>
          </p:nvSpPr>
          <p:spPr>
            <a:xfrm>
              <a:off x="454761" y="1945058"/>
              <a:ext cx="11354938" cy="15392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8" name="Content Placeholder 2"/>
            <p:cNvSpPr txBox="1">
              <a:spLocks/>
            </p:cNvSpPr>
            <p:nvPr/>
          </p:nvSpPr>
          <p:spPr>
            <a:xfrm>
              <a:off x="454761" y="2826738"/>
              <a:ext cx="12288575" cy="105038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4s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4p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
          <p:nvSpPr>
            <p:cNvPr id="39" name="TextBox 38"/>
            <p:cNvSpPr txBox="1"/>
            <p:nvPr/>
          </p:nvSpPr>
          <p:spPr>
            <a:xfrm>
              <a:off x="1840171" y="2330091"/>
              <a:ext cx="1064526" cy="584775"/>
            </a:xfrm>
            <a:prstGeom prst="rect">
              <a:avLst/>
            </a:prstGeom>
            <a:noFill/>
          </p:spPr>
          <p:txBody>
            <a:bodyPr wrap="square" rtlCol="0">
              <a:spAutoFit/>
            </a:bodyPr>
            <a:lstStyle/>
            <a:p>
              <a:r>
                <a:rPr lang="en-US" sz="3200" b="1" dirty="0" smtClean="0">
                  <a:solidFill>
                    <a:schemeClr val="bg2"/>
                  </a:solidFill>
                </a:rPr>
                <a:t>[Ne]</a:t>
              </a:r>
              <a:endParaRPr lang="en-US" sz="3200" b="1" dirty="0">
                <a:solidFill>
                  <a:schemeClr val="bg2"/>
                </a:solidFill>
              </a:endParaRPr>
            </a:p>
          </p:txBody>
        </p:sp>
        <p:sp>
          <p:nvSpPr>
            <p:cNvPr id="40" name="TextBox 39"/>
            <p:cNvSpPr txBox="1"/>
            <p:nvPr/>
          </p:nvSpPr>
          <p:spPr>
            <a:xfrm>
              <a:off x="3211610" y="2320633"/>
              <a:ext cx="1064526" cy="584775"/>
            </a:xfrm>
            <a:prstGeom prst="rect">
              <a:avLst/>
            </a:prstGeom>
            <a:noFill/>
          </p:spPr>
          <p:txBody>
            <a:bodyPr wrap="square" rtlCol="0">
              <a:spAutoFit/>
            </a:bodyPr>
            <a:lstStyle/>
            <a:p>
              <a:r>
                <a:rPr lang="en-US" sz="3200" b="1" dirty="0" smtClean="0">
                  <a:solidFill>
                    <a:schemeClr val="bg2"/>
                  </a:solidFill>
                </a:rPr>
                <a:t>[</a:t>
              </a:r>
              <a:r>
                <a:rPr lang="en-US" sz="3200" b="1" dirty="0" err="1" smtClean="0">
                  <a:solidFill>
                    <a:schemeClr val="bg2"/>
                  </a:solidFill>
                </a:rPr>
                <a:t>Ar</a:t>
              </a:r>
              <a:r>
                <a:rPr lang="en-US" sz="3200" b="1" dirty="0" smtClean="0">
                  <a:solidFill>
                    <a:schemeClr val="bg2"/>
                  </a:solidFill>
                </a:rPr>
                <a:t>]</a:t>
              </a:r>
              <a:endParaRPr lang="en-US" sz="3200" b="1" dirty="0">
                <a:solidFill>
                  <a:schemeClr val="bg2"/>
                </a:solidFill>
              </a:endParaRPr>
            </a:p>
          </p:txBody>
        </p:sp>
      </p:grpSp>
      <p:sp>
        <p:nvSpPr>
          <p:cNvPr id="41" name="TextBox 40"/>
          <p:cNvSpPr txBox="1"/>
          <p:nvPr/>
        </p:nvSpPr>
        <p:spPr>
          <a:xfrm>
            <a:off x="5543785" y="2438310"/>
            <a:ext cx="1064526" cy="584775"/>
          </a:xfrm>
          <a:prstGeom prst="rect">
            <a:avLst/>
          </a:prstGeom>
          <a:noFill/>
        </p:spPr>
        <p:txBody>
          <a:bodyPr wrap="square" rtlCol="0">
            <a:spAutoFit/>
          </a:bodyPr>
          <a:lstStyle/>
          <a:p>
            <a:r>
              <a:rPr lang="en-US" sz="3200" b="1" dirty="0" smtClean="0">
                <a:solidFill>
                  <a:schemeClr val="bg2"/>
                </a:solidFill>
              </a:rPr>
              <a:t>[Kr]</a:t>
            </a:r>
            <a:endParaRPr lang="en-US" sz="3200" b="1" dirty="0">
              <a:solidFill>
                <a:schemeClr val="bg2"/>
              </a:solidFill>
            </a:endParaRPr>
          </a:p>
        </p:txBody>
      </p:sp>
      <p:grpSp>
        <p:nvGrpSpPr>
          <p:cNvPr id="112" name="Group 111"/>
          <p:cNvGrpSpPr/>
          <p:nvPr/>
        </p:nvGrpSpPr>
        <p:grpSpPr>
          <a:xfrm>
            <a:off x="488921" y="1943810"/>
            <a:ext cx="12288575" cy="1932067"/>
            <a:chOff x="434753" y="2008192"/>
            <a:chExt cx="12288575" cy="1932067"/>
          </a:xfrm>
        </p:grpSpPr>
        <p:sp>
          <p:nvSpPr>
            <p:cNvPr id="104" name="Rectangle 103"/>
            <p:cNvSpPr/>
            <p:nvPr/>
          </p:nvSpPr>
          <p:spPr>
            <a:xfrm>
              <a:off x="434753" y="2008192"/>
              <a:ext cx="11354938" cy="153920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5" name="Content Placeholder 2"/>
            <p:cNvSpPr txBox="1">
              <a:spLocks/>
            </p:cNvSpPr>
            <p:nvPr/>
          </p:nvSpPr>
          <p:spPr>
            <a:xfrm>
              <a:off x="434753" y="2889872"/>
              <a:ext cx="12288575" cy="1050387"/>
            </a:xfrm>
            <a:prstGeom prst="rect">
              <a:avLst/>
            </a:prstGeom>
            <a:ln>
              <a:noFill/>
            </a:ln>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4s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4p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5s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5p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
          <p:nvSpPr>
            <p:cNvPr id="106" name="TextBox 105"/>
            <p:cNvSpPr txBox="1"/>
            <p:nvPr/>
          </p:nvSpPr>
          <p:spPr>
            <a:xfrm>
              <a:off x="1820163" y="2393225"/>
              <a:ext cx="1064526" cy="584775"/>
            </a:xfrm>
            <a:prstGeom prst="rect">
              <a:avLst/>
            </a:prstGeom>
            <a:noFill/>
            <a:ln>
              <a:noFill/>
            </a:ln>
          </p:spPr>
          <p:txBody>
            <a:bodyPr wrap="square" rtlCol="0">
              <a:spAutoFit/>
            </a:bodyPr>
            <a:lstStyle/>
            <a:p>
              <a:r>
                <a:rPr lang="en-US" sz="3200" b="1" dirty="0" smtClean="0">
                  <a:solidFill>
                    <a:schemeClr val="bg2"/>
                  </a:solidFill>
                </a:rPr>
                <a:t>[Ne]</a:t>
              </a:r>
              <a:endParaRPr lang="en-US" sz="3200" b="1" dirty="0">
                <a:solidFill>
                  <a:schemeClr val="bg2"/>
                </a:solidFill>
              </a:endParaRPr>
            </a:p>
          </p:txBody>
        </p:sp>
        <p:sp>
          <p:nvSpPr>
            <p:cNvPr id="107" name="TextBox 106"/>
            <p:cNvSpPr txBox="1"/>
            <p:nvPr/>
          </p:nvSpPr>
          <p:spPr>
            <a:xfrm>
              <a:off x="3191602" y="2383767"/>
              <a:ext cx="1064526" cy="584775"/>
            </a:xfrm>
            <a:prstGeom prst="rect">
              <a:avLst/>
            </a:prstGeom>
            <a:noFill/>
            <a:ln>
              <a:noFill/>
            </a:ln>
          </p:spPr>
          <p:txBody>
            <a:bodyPr wrap="square" rtlCol="0">
              <a:spAutoFit/>
            </a:bodyPr>
            <a:lstStyle/>
            <a:p>
              <a:r>
                <a:rPr lang="en-US" sz="3200" b="1" dirty="0" smtClean="0">
                  <a:solidFill>
                    <a:schemeClr val="bg2"/>
                  </a:solidFill>
                </a:rPr>
                <a:t>[</a:t>
              </a:r>
              <a:r>
                <a:rPr lang="en-US" sz="3200" b="1" dirty="0" err="1" smtClean="0">
                  <a:solidFill>
                    <a:schemeClr val="bg2"/>
                  </a:solidFill>
                </a:rPr>
                <a:t>Ar</a:t>
              </a:r>
              <a:r>
                <a:rPr lang="en-US" sz="3200" b="1" dirty="0" smtClean="0">
                  <a:solidFill>
                    <a:schemeClr val="bg2"/>
                  </a:solidFill>
                </a:rPr>
                <a:t>]</a:t>
              </a:r>
              <a:endParaRPr lang="en-US" sz="3200" b="1" dirty="0">
                <a:solidFill>
                  <a:schemeClr val="bg2"/>
                </a:solidFill>
              </a:endParaRPr>
            </a:p>
          </p:txBody>
        </p:sp>
        <p:sp>
          <p:nvSpPr>
            <p:cNvPr id="108" name="TextBox 107"/>
            <p:cNvSpPr txBox="1"/>
            <p:nvPr/>
          </p:nvSpPr>
          <p:spPr>
            <a:xfrm>
              <a:off x="5442247" y="2393225"/>
              <a:ext cx="1064526" cy="584775"/>
            </a:xfrm>
            <a:prstGeom prst="rect">
              <a:avLst/>
            </a:prstGeom>
            <a:noFill/>
            <a:ln>
              <a:noFill/>
            </a:ln>
          </p:spPr>
          <p:txBody>
            <a:bodyPr wrap="square" rtlCol="0">
              <a:spAutoFit/>
            </a:bodyPr>
            <a:lstStyle/>
            <a:p>
              <a:r>
                <a:rPr lang="en-US" sz="3200" b="1" dirty="0" smtClean="0">
                  <a:solidFill>
                    <a:schemeClr val="bg2"/>
                  </a:solidFill>
                </a:rPr>
                <a:t>[Kr]</a:t>
              </a:r>
              <a:endParaRPr lang="en-US" sz="3200" b="1" dirty="0">
                <a:solidFill>
                  <a:schemeClr val="bg2"/>
                </a:solidFill>
              </a:endParaRPr>
            </a:p>
          </p:txBody>
        </p:sp>
      </p:grpSp>
      <p:sp>
        <p:nvSpPr>
          <p:cNvPr id="109" name="TextBox 108"/>
          <p:cNvSpPr txBox="1"/>
          <p:nvPr/>
        </p:nvSpPr>
        <p:spPr>
          <a:xfrm>
            <a:off x="7626151" y="2398176"/>
            <a:ext cx="1064526" cy="584775"/>
          </a:xfrm>
          <a:prstGeom prst="rect">
            <a:avLst/>
          </a:prstGeom>
          <a:noFill/>
          <a:ln>
            <a:noFill/>
          </a:ln>
        </p:spPr>
        <p:txBody>
          <a:bodyPr wrap="square" rtlCol="0">
            <a:spAutoFit/>
          </a:bodyPr>
          <a:lstStyle/>
          <a:p>
            <a:r>
              <a:rPr lang="en-US" sz="3200" b="1" dirty="0" smtClean="0">
                <a:solidFill>
                  <a:schemeClr val="bg2"/>
                </a:solidFill>
              </a:rPr>
              <a:t>[</a:t>
            </a:r>
            <a:r>
              <a:rPr lang="en-US" sz="3200" b="1" dirty="0" err="1" smtClean="0">
                <a:solidFill>
                  <a:schemeClr val="bg2"/>
                </a:solidFill>
              </a:rPr>
              <a:t>Xe</a:t>
            </a:r>
            <a:r>
              <a:rPr lang="en-US" sz="3200" b="1" dirty="0" smtClean="0">
                <a:solidFill>
                  <a:schemeClr val="bg2"/>
                </a:solidFill>
              </a:rPr>
              <a:t>]</a:t>
            </a:r>
            <a:endParaRPr lang="en-US" sz="3200" b="1" dirty="0">
              <a:solidFill>
                <a:schemeClr val="bg2"/>
              </a:solidFill>
            </a:endParaRPr>
          </a:p>
        </p:txBody>
      </p:sp>
      <p:grpSp>
        <p:nvGrpSpPr>
          <p:cNvPr id="111" name="Group 110"/>
          <p:cNvGrpSpPr/>
          <p:nvPr/>
        </p:nvGrpSpPr>
        <p:grpSpPr>
          <a:xfrm>
            <a:off x="484451" y="1923422"/>
            <a:ext cx="12288575" cy="1932067"/>
            <a:chOff x="454759" y="1945058"/>
            <a:chExt cx="12288575" cy="1932067"/>
          </a:xfrm>
        </p:grpSpPr>
        <p:sp>
          <p:nvSpPr>
            <p:cNvPr id="29" name="Rectangle 28"/>
            <p:cNvSpPr/>
            <p:nvPr/>
          </p:nvSpPr>
          <p:spPr>
            <a:xfrm>
              <a:off x="454759" y="1945058"/>
              <a:ext cx="11354938" cy="153920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Content Placeholder 2"/>
            <p:cNvSpPr txBox="1">
              <a:spLocks/>
            </p:cNvSpPr>
            <p:nvPr/>
          </p:nvSpPr>
          <p:spPr>
            <a:xfrm>
              <a:off x="454759" y="2826738"/>
              <a:ext cx="12288575" cy="1050387"/>
            </a:xfrm>
            <a:prstGeom prst="rect">
              <a:avLst/>
            </a:prstGeom>
            <a:ln>
              <a:noFill/>
            </a:ln>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lvl="1">
                <a:buClr>
                  <a:srgbClr val="FFFFFF"/>
                </a:buClr>
                <a:buFont typeface="Wingdings" pitchFamily="2" charset="2"/>
                <a:buNone/>
              </a:pPr>
              <a:r>
                <a:rPr lang="en-US" altLang="en-US" sz="4000" dirty="0" smtClean="0">
                  <a:solidFill>
                    <a:srgbClr val="7030A0"/>
                  </a:solidFill>
                  <a:latin typeface="Calibri" panose="020F0502020204030204" pitchFamily="34" charset="0"/>
                  <a:cs typeface="Calibri" panose="020F0502020204030204" pitchFamily="34" charset="0"/>
                </a:rPr>
                <a:t>1s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2p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3s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4s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3d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4p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5s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5p</a:t>
              </a:r>
              <a:r>
                <a:rPr lang="en-US" altLang="en-US" sz="4000" baseline="30000" dirty="0" smtClean="0">
                  <a:solidFill>
                    <a:srgbClr val="7030A0"/>
                  </a:solidFill>
                  <a:latin typeface="Calibri" panose="020F0502020204030204" pitchFamily="34" charset="0"/>
                  <a:cs typeface="Calibri" panose="020F0502020204030204" pitchFamily="34" charset="0"/>
                </a:rPr>
                <a:t>6</a:t>
              </a:r>
              <a:r>
                <a:rPr lang="en-US" altLang="en-US" sz="4000" dirty="0" smtClean="0">
                  <a:solidFill>
                    <a:srgbClr val="7030A0"/>
                  </a:solidFill>
                  <a:latin typeface="Calibri" panose="020F0502020204030204" pitchFamily="34" charset="0"/>
                  <a:cs typeface="Calibri" panose="020F0502020204030204" pitchFamily="34" charset="0"/>
                </a:rPr>
                <a:t>6s</a:t>
              </a:r>
              <a:r>
                <a:rPr lang="en-US" altLang="en-US" sz="4000" baseline="30000" dirty="0" smtClean="0">
                  <a:solidFill>
                    <a:srgbClr val="7030A0"/>
                  </a:solidFill>
                  <a:latin typeface="Calibri" panose="020F0502020204030204" pitchFamily="34" charset="0"/>
                  <a:cs typeface="Calibri" panose="020F0502020204030204" pitchFamily="34" charset="0"/>
                </a:rPr>
                <a:t>2</a:t>
              </a:r>
              <a:r>
                <a:rPr lang="en-US" altLang="en-US" sz="4000" dirty="0" smtClean="0">
                  <a:solidFill>
                    <a:srgbClr val="7030A0"/>
                  </a:solidFill>
                  <a:latin typeface="Calibri" panose="020F0502020204030204" pitchFamily="34" charset="0"/>
                  <a:cs typeface="Calibri" panose="020F0502020204030204" pitchFamily="34" charset="0"/>
                </a:rPr>
                <a:t>4f</a:t>
              </a:r>
              <a:r>
                <a:rPr lang="en-US" altLang="en-US" sz="4000" baseline="30000" dirty="0" smtClean="0">
                  <a:solidFill>
                    <a:srgbClr val="7030A0"/>
                  </a:solidFill>
                  <a:latin typeface="Calibri" panose="020F0502020204030204" pitchFamily="34" charset="0"/>
                  <a:cs typeface="Calibri" panose="020F0502020204030204" pitchFamily="34" charset="0"/>
                </a:rPr>
                <a:t>14</a:t>
              </a:r>
              <a:r>
                <a:rPr lang="en-US" altLang="en-US" sz="4000" dirty="0" smtClean="0">
                  <a:solidFill>
                    <a:srgbClr val="7030A0"/>
                  </a:solidFill>
                  <a:latin typeface="Calibri" panose="020F0502020204030204" pitchFamily="34" charset="0"/>
                  <a:cs typeface="Calibri" panose="020F0502020204030204" pitchFamily="34" charset="0"/>
                </a:rPr>
                <a:t>5d</a:t>
              </a:r>
              <a:r>
                <a:rPr lang="en-US" altLang="en-US" sz="4000" baseline="30000" dirty="0" smtClean="0">
                  <a:solidFill>
                    <a:srgbClr val="7030A0"/>
                  </a:solidFill>
                  <a:latin typeface="Calibri" panose="020F0502020204030204" pitchFamily="34" charset="0"/>
                  <a:cs typeface="Calibri" panose="020F0502020204030204" pitchFamily="34" charset="0"/>
                </a:rPr>
                <a:t>10</a:t>
              </a:r>
              <a:r>
                <a:rPr lang="en-US" altLang="en-US" sz="4000" dirty="0" smtClean="0">
                  <a:solidFill>
                    <a:srgbClr val="7030A0"/>
                  </a:solidFill>
                  <a:latin typeface="Calibri" panose="020F0502020204030204" pitchFamily="34" charset="0"/>
                  <a:cs typeface="Calibri" panose="020F0502020204030204" pitchFamily="34" charset="0"/>
                </a:rPr>
                <a:t>6p</a:t>
              </a:r>
              <a:r>
                <a:rPr lang="en-US" altLang="en-US" sz="4000" baseline="30000" dirty="0" smtClean="0">
                  <a:solidFill>
                    <a:srgbClr val="7030A0"/>
                  </a:solidFill>
                  <a:latin typeface="Calibri" panose="020F0502020204030204" pitchFamily="34" charset="0"/>
                  <a:cs typeface="Calibri" panose="020F0502020204030204" pitchFamily="34" charset="0"/>
                </a:rPr>
                <a:t>6</a:t>
              </a:r>
            </a:p>
            <a:p>
              <a:pPr lvl="1">
                <a:buClr>
                  <a:srgbClr val="FFFFFF"/>
                </a:buClr>
                <a:buFont typeface="Wingdings" pitchFamily="2" charset="2"/>
                <a:buChar char="§"/>
              </a:pPr>
              <a:endParaRPr lang="en-US" altLang="en-US" sz="4000" baseline="30000" dirty="0" smtClean="0">
                <a:solidFill>
                  <a:srgbClr val="7030A0"/>
                </a:solidFill>
                <a:latin typeface="Arial" panose="020B0604020202020204" pitchFamily="34" charset="0"/>
                <a:cs typeface="Arial" panose="020B0604020202020204" pitchFamily="34" charset="0"/>
              </a:endParaRPr>
            </a:p>
            <a:p>
              <a:pPr lvl="1">
                <a:buClr>
                  <a:srgbClr val="FFFFFF"/>
                </a:buClr>
                <a:buFont typeface="Wingdings" pitchFamily="2" charset="2"/>
                <a:buChar char="§"/>
              </a:pPr>
              <a:endParaRPr lang="en-US" altLang="en-US" sz="2700" baseline="30000" dirty="0" smtClean="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
          <p:nvSpPr>
            <p:cNvPr id="31" name="TextBox 30"/>
            <p:cNvSpPr txBox="1"/>
            <p:nvPr/>
          </p:nvSpPr>
          <p:spPr>
            <a:xfrm>
              <a:off x="1840169" y="2330091"/>
              <a:ext cx="1064526" cy="584775"/>
            </a:xfrm>
            <a:prstGeom prst="rect">
              <a:avLst/>
            </a:prstGeom>
            <a:noFill/>
            <a:ln>
              <a:noFill/>
            </a:ln>
          </p:spPr>
          <p:txBody>
            <a:bodyPr wrap="square" rtlCol="0">
              <a:spAutoFit/>
            </a:bodyPr>
            <a:lstStyle/>
            <a:p>
              <a:r>
                <a:rPr lang="en-US" sz="3200" b="1" dirty="0" smtClean="0">
                  <a:solidFill>
                    <a:schemeClr val="bg2"/>
                  </a:solidFill>
                </a:rPr>
                <a:t>[Ne]</a:t>
              </a:r>
              <a:endParaRPr lang="en-US" sz="3200" b="1" dirty="0">
                <a:solidFill>
                  <a:schemeClr val="bg2"/>
                </a:solidFill>
              </a:endParaRPr>
            </a:p>
          </p:txBody>
        </p:sp>
        <p:sp>
          <p:nvSpPr>
            <p:cNvPr id="32" name="TextBox 31"/>
            <p:cNvSpPr txBox="1"/>
            <p:nvPr/>
          </p:nvSpPr>
          <p:spPr>
            <a:xfrm>
              <a:off x="3211608" y="2320633"/>
              <a:ext cx="1064526" cy="584775"/>
            </a:xfrm>
            <a:prstGeom prst="rect">
              <a:avLst/>
            </a:prstGeom>
            <a:noFill/>
            <a:ln>
              <a:noFill/>
            </a:ln>
          </p:spPr>
          <p:txBody>
            <a:bodyPr wrap="square" rtlCol="0">
              <a:spAutoFit/>
            </a:bodyPr>
            <a:lstStyle/>
            <a:p>
              <a:r>
                <a:rPr lang="en-US" sz="3200" b="1" dirty="0" smtClean="0">
                  <a:solidFill>
                    <a:schemeClr val="bg2"/>
                  </a:solidFill>
                </a:rPr>
                <a:t>[</a:t>
              </a:r>
              <a:r>
                <a:rPr lang="en-US" sz="3200" b="1" dirty="0" err="1" smtClean="0">
                  <a:solidFill>
                    <a:schemeClr val="bg2"/>
                  </a:solidFill>
                </a:rPr>
                <a:t>Ar</a:t>
              </a:r>
              <a:r>
                <a:rPr lang="en-US" sz="3200" b="1" dirty="0" smtClean="0">
                  <a:solidFill>
                    <a:schemeClr val="bg2"/>
                  </a:solidFill>
                </a:rPr>
                <a:t>]</a:t>
              </a:r>
              <a:endParaRPr lang="en-US" sz="3200" b="1" dirty="0">
                <a:solidFill>
                  <a:schemeClr val="bg2"/>
                </a:solidFill>
              </a:endParaRPr>
            </a:p>
          </p:txBody>
        </p:sp>
        <p:sp>
          <p:nvSpPr>
            <p:cNvPr id="33" name="TextBox 32"/>
            <p:cNvSpPr txBox="1"/>
            <p:nvPr/>
          </p:nvSpPr>
          <p:spPr>
            <a:xfrm>
              <a:off x="5462253" y="2330091"/>
              <a:ext cx="1064526" cy="584775"/>
            </a:xfrm>
            <a:prstGeom prst="rect">
              <a:avLst/>
            </a:prstGeom>
            <a:noFill/>
            <a:ln>
              <a:noFill/>
            </a:ln>
          </p:spPr>
          <p:txBody>
            <a:bodyPr wrap="square" rtlCol="0">
              <a:spAutoFit/>
            </a:bodyPr>
            <a:lstStyle/>
            <a:p>
              <a:r>
                <a:rPr lang="en-US" sz="3200" b="1" dirty="0" smtClean="0">
                  <a:solidFill>
                    <a:schemeClr val="bg2"/>
                  </a:solidFill>
                </a:rPr>
                <a:t>[Kr]</a:t>
              </a:r>
              <a:endParaRPr lang="en-US" sz="3200" b="1" dirty="0">
                <a:solidFill>
                  <a:schemeClr val="bg2"/>
                </a:solidFill>
              </a:endParaRPr>
            </a:p>
          </p:txBody>
        </p:sp>
        <p:sp>
          <p:nvSpPr>
            <p:cNvPr id="34" name="TextBox 33"/>
            <p:cNvSpPr txBox="1"/>
            <p:nvPr/>
          </p:nvSpPr>
          <p:spPr>
            <a:xfrm>
              <a:off x="7712898" y="2330091"/>
              <a:ext cx="1064526" cy="584775"/>
            </a:xfrm>
            <a:prstGeom prst="rect">
              <a:avLst/>
            </a:prstGeom>
            <a:noFill/>
            <a:ln>
              <a:noFill/>
            </a:ln>
          </p:spPr>
          <p:txBody>
            <a:bodyPr wrap="square" rtlCol="0">
              <a:spAutoFit/>
            </a:bodyPr>
            <a:lstStyle/>
            <a:p>
              <a:r>
                <a:rPr lang="en-US" sz="3200" b="1" dirty="0" smtClean="0">
                  <a:solidFill>
                    <a:schemeClr val="bg2"/>
                  </a:solidFill>
                </a:rPr>
                <a:t>[</a:t>
              </a:r>
              <a:r>
                <a:rPr lang="en-US" sz="3200" b="1" dirty="0" err="1" smtClean="0">
                  <a:solidFill>
                    <a:schemeClr val="bg2"/>
                  </a:solidFill>
                </a:rPr>
                <a:t>Xe</a:t>
              </a:r>
              <a:r>
                <a:rPr lang="en-US" sz="3200" b="1" dirty="0" smtClean="0">
                  <a:solidFill>
                    <a:schemeClr val="bg2"/>
                  </a:solidFill>
                </a:rPr>
                <a:t>]</a:t>
              </a:r>
              <a:endParaRPr lang="en-US" sz="3200" b="1" dirty="0">
                <a:solidFill>
                  <a:schemeClr val="bg2"/>
                </a:solidFill>
              </a:endParaRPr>
            </a:p>
          </p:txBody>
        </p:sp>
      </p:grpSp>
      <p:sp>
        <p:nvSpPr>
          <p:cNvPr id="35" name="TextBox 34"/>
          <p:cNvSpPr txBox="1"/>
          <p:nvPr/>
        </p:nvSpPr>
        <p:spPr>
          <a:xfrm>
            <a:off x="10615605" y="2364675"/>
            <a:ext cx="1064526" cy="584775"/>
          </a:xfrm>
          <a:prstGeom prst="rect">
            <a:avLst/>
          </a:prstGeom>
          <a:noFill/>
          <a:ln>
            <a:noFill/>
          </a:ln>
        </p:spPr>
        <p:txBody>
          <a:bodyPr wrap="square" rtlCol="0">
            <a:spAutoFit/>
          </a:bodyPr>
          <a:lstStyle/>
          <a:p>
            <a:r>
              <a:rPr lang="en-US" sz="3200" b="1" dirty="0" smtClean="0">
                <a:solidFill>
                  <a:schemeClr val="bg2"/>
                </a:solidFill>
              </a:rPr>
              <a:t>[Rn]</a:t>
            </a:r>
            <a:endParaRPr lang="en-US" sz="3200" b="1" dirty="0">
              <a:solidFill>
                <a:schemeClr val="bg2"/>
              </a:solidFill>
            </a:endParaRPr>
          </a:p>
        </p:txBody>
      </p:sp>
    </p:spTree>
    <p:extLst>
      <p:ext uri="{BB962C8B-B14F-4D97-AF65-F5344CB8AC3E}">
        <p14:creationId xmlns:p14="http://schemas.microsoft.com/office/powerpoint/2010/main" val="172691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p:bldP spid="48" grpId="0"/>
      <p:bldP spid="41" grpId="0"/>
      <p:bldP spid="109" grpId="0"/>
      <p:bldP spid="3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B</a:t>
            </a:r>
            <a:endParaRPr lang="en-US" dirty="0"/>
          </a:p>
        </p:txBody>
      </p:sp>
      <p:sp>
        <p:nvSpPr>
          <p:cNvPr id="3" name="Content Placeholder 2"/>
          <p:cNvSpPr>
            <a:spLocks noGrp="1"/>
          </p:cNvSpPr>
          <p:nvPr>
            <p:ph idx="1"/>
          </p:nvPr>
        </p:nvSpPr>
        <p:spPr/>
        <p:txBody>
          <a:bodyPr/>
          <a:lstStyle/>
          <a:p>
            <a:pPr marL="0" indent="0">
              <a:buNone/>
            </a:pPr>
            <a:r>
              <a:rPr lang="en-US" altLang="en-US" sz="2800" dirty="0"/>
              <a:t>a. Write both the complete electron-configuration notation and the noble-gas notation for iron, Fe.</a:t>
            </a:r>
          </a:p>
          <a:p>
            <a:pPr marL="344488" indent="-344488"/>
            <a:endParaRPr lang="en-US" altLang="en-US" sz="1800" dirty="0"/>
          </a:p>
          <a:p>
            <a:pPr marL="0" indent="0">
              <a:buNone/>
            </a:pPr>
            <a:r>
              <a:rPr lang="en-US" altLang="en-US" sz="2800" dirty="0"/>
              <a:t>b. How many electron-containing orbitals are in an atom of iron? How many of these orbitals are completely filled? How many unpaired electrons are there in an atom of iron? In which sublevel are the unpaired electrons located?</a:t>
            </a:r>
          </a:p>
          <a:p>
            <a:endParaRPr lang="en-US" dirty="0"/>
          </a:p>
        </p:txBody>
      </p:sp>
    </p:spTree>
    <p:extLst>
      <p:ext uri="{BB962C8B-B14F-4D97-AF65-F5344CB8AC3E}">
        <p14:creationId xmlns:p14="http://schemas.microsoft.com/office/powerpoint/2010/main" val="830570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199798" y="1897039"/>
            <a:ext cx="6196083" cy="4320881"/>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2800" b="1" u="sng" dirty="0" smtClean="0">
                <a:solidFill>
                  <a:schemeClr val="bg1"/>
                </a:solidFill>
              </a:rPr>
              <a:t>B</a:t>
            </a:r>
          </a:p>
          <a:p>
            <a:r>
              <a:rPr lang="en-US" altLang="en-US" sz="1800" dirty="0" smtClean="0">
                <a:solidFill>
                  <a:schemeClr val="bg1"/>
                </a:solidFill>
              </a:rPr>
              <a:t>An iron atom has 15 orbitals that contain electrons. </a:t>
            </a:r>
          </a:p>
          <a:p>
            <a:pPr lvl="2"/>
            <a:r>
              <a:rPr lang="en-US" altLang="en-US" dirty="0" smtClean="0">
                <a:solidFill>
                  <a:schemeClr val="bg1"/>
                </a:solidFill>
              </a:rPr>
              <a:t>one 1</a:t>
            </a:r>
            <a:r>
              <a:rPr lang="en-US" altLang="en-US" i="1" dirty="0" smtClean="0">
                <a:solidFill>
                  <a:schemeClr val="bg1"/>
                </a:solidFill>
              </a:rPr>
              <a:t>s</a:t>
            </a:r>
            <a:r>
              <a:rPr lang="en-US" altLang="en-US" dirty="0" smtClean="0">
                <a:solidFill>
                  <a:schemeClr val="bg1"/>
                </a:solidFill>
              </a:rPr>
              <a:t> orbital, one 2</a:t>
            </a:r>
            <a:r>
              <a:rPr lang="en-US" altLang="en-US" i="1" dirty="0" smtClean="0">
                <a:solidFill>
                  <a:schemeClr val="bg1"/>
                </a:solidFill>
              </a:rPr>
              <a:t>s</a:t>
            </a:r>
            <a:r>
              <a:rPr lang="en-US" altLang="en-US" dirty="0" smtClean="0">
                <a:solidFill>
                  <a:schemeClr val="bg1"/>
                </a:solidFill>
              </a:rPr>
              <a:t> orbital, three 2</a:t>
            </a:r>
            <a:r>
              <a:rPr lang="en-US" altLang="en-US" i="1" dirty="0" smtClean="0">
                <a:solidFill>
                  <a:schemeClr val="bg1"/>
                </a:solidFill>
              </a:rPr>
              <a:t>p</a:t>
            </a:r>
            <a:r>
              <a:rPr lang="en-US" altLang="en-US" dirty="0" smtClean="0">
                <a:solidFill>
                  <a:schemeClr val="bg1"/>
                </a:solidFill>
              </a:rPr>
              <a:t> orbitals, one 3</a:t>
            </a:r>
            <a:r>
              <a:rPr lang="en-US" altLang="en-US" i="1" dirty="0" smtClean="0">
                <a:solidFill>
                  <a:schemeClr val="bg1"/>
                </a:solidFill>
              </a:rPr>
              <a:t>s</a:t>
            </a:r>
            <a:r>
              <a:rPr lang="en-US" altLang="en-US" dirty="0" smtClean="0">
                <a:solidFill>
                  <a:schemeClr val="bg1"/>
                </a:solidFill>
              </a:rPr>
              <a:t> orbital, three 3</a:t>
            </a:r>
            <a:r>
              <a:rPr lang="en-US" altLang="en-US" i="1" dirty="0" smtClean="0">
                <a:solidFill>
                  <a:schemeClr val="bg1"/>
                </a:solidFill>
              </a:rPr>
              <a:t>p</a:t>
            </a:r>
            <a:r>
              <a:rPr lang="en-US" altLang="en-US" dirty="0" smtClean="0">
                <a:solidFill>
                  <a:schemeClr val="bg1"/>
                </a:solidFill>
              </a:rPr>
              <a:t> orbitals, five </a:t>
            </a:r>
            <a:r>
              <a:rPr lang="en-US" altLang="en-US" dirty="0">
                <a:solidFill>
                  <a:schemeClr val="bg1"/>
                </a:solidFill>
              </a:rPr>
              <a:t>3</a:t>
            </a:r>
            <a:r>
              <a:rPr lang="en-US" altLang="en-US" i="1" dirty="0">
                <a:solidFill>
                  <a:schemeClr val="bg1"/>
                </a:solidFill>
              </a:rPr>
              <a:t>d</a:t>
            </a:r>
            <a:r>
              <a:rPr lang="en-US" altLang="en-US" dirty="0">
                <a:solidFill>
                  <a:schemeClr val="bg1"/>
                </a:solidFill>
              </a:rPr>
              <a:t> </a:t>
            </a:r>
            <a:r>
              <a:rPr lang="en-US" altLang="en-US" dirty="0" smtClean="0">
                <a:solidFill>
                  <a:schemeClr val="bg1"/>
                </a:solidFill>
              </a:rPr>
              <a:t>orbitals, and one </a:t>
            </a:r>
            <a:r>
              <a:rPr lang="en-US" altLang="en-US" dirty="0">
                <a:solidFill>
                  <a:schemeClr val="bg1"/>
                </a:solidFill>
              </a:rPr>
              <a:t>4</a:t>
            </a:r>
            <a:r>
              <a:rPr lang="en-US" altLang="en-US" i="1" dirty="0">
                <a:solidFill>
                  <a:schemeClr val="bg1"/>
                </a:solidFill>
              </a:rPr>
              <a:t>s</a:t>
            </a:r>
            <a:r>
              <a:rPr lang="en-US" altLang="en-US" dirty="0">
                <a:solidFill>
                  <a:schemeClr val="bg1"/>
                </a:solidFill>
              </a:rPr>
              <a:t> orbital</a:t>
            </a:r>
            <a:endParaRPr lang="en-US" altLang="en-US" dirty="0" smtClean="0">
              <a:solidFill>
                <a:schemeClr val="bg1"/>
              </a:solidFill>
            </a:endParaRPr>
          </a:p>
          <a:p>
            <a:pPr lvl="1"/>
            <a:r>
              <a:rPr lang="en-US" altLang="en-US" dirty="0" smtClean="0">
                <a:solidFill>
                  <a:schemeClr val="bg1"/>
                </a:solidFill>
              </a:rPr>
              <a:t>11 orbitals are full </a:t>
            </a:r>
          </a:p>
          <a:p>
            <a:pPr lvl="1"/>
            <a:r>
              <a:rPr lang="en-US" altLang="en-US" dirty="0" smtClean="0">
                <a:solidFill>
                  <a:schemeClr val="bg1"/>
                </a:solidFill>
              </a:rPr>
              <a:t>4 unpaired electrons in the 3d </a:t>
            </a:r>
          </a:p>
          <a:p>
            <a:pPr lvl="1"/>
            <a:r>
              <a:rPr lang="en-US" altLang="en-US" dirty="0">
                <a:solidFill>
                  <a:schemeClr val="bg1"/>
                </a:solidFill>
              </a:rPr>
              <a:t>The notation 3</a:t>
            </a:r>
            <a:r>
              <a:rPr lang="en-US" altLang="en-US" i="1" dirty="0">
                <a:solidFill>
                  <a:schemeClr val="bg1"/>
                </a:solidFill>
              </a:rPr>
              <a:t>d</a:t>
            </a:r>
            <a:r>
              <a:rPr lang="en-US" altLang="en-US" baseline="30000" dirty="0">
                <a:solidFill>
                  <a:schemeClr val="bg1"/>
                </a:solidFill>
              </a:rPr>
              <a:t>6</a:t>
            </a:r>
            <a:r>
              <a:rPr lang="en-US" altLang="en-US" dirty="0">
                <a:solidFill>
                  <a:schemeClr val="bg1"/>
                </a:solidFill>
              </a:rPr>
              <a:t> represents </a:t>
            </a:r>
            <a:r>
              <a:rPr lang="en-US" altLang="en-US" dirty="0" smtClean="0"/>
              <a:t>3</a:t>
            </a:r>
            <a:r>
              <a:rPr lang="en-US" altLang="en-US" i="1" dirty="0" smtClean="0"/>
              <a:t>d</a:t>
            </a:r>
          </a:p>
          <a:p>
            <a:pPr lvl="3"/>
            <a:endParaRPr lang="en-US" altLang="en-US" i="1" dirty="0"/>
          </a:p>
          <a:p>
            <a:pPr lvl="1"/>
            <a:endParaRPr lang="en-US" altLang="en-US" dirty="0" smtClean="0">
              <a:solidFill>
                <a:schemeClr val="bg1"/>
              </a:solidFill>
            </a:endParaRPr>
          </a:p>
          <a:p>
            <a:pPr lvl="1"/>
            <a:endParaRPr lang="en-US" altLang="en-US" dirty="0" smtClean="0"/>
          </a:p>
          <a:p>
            <a:pPr lvl="2"/>
            <a:r>
              <a:rPr lang="en-US" altLang="en-US" dirty="0" smtClean="0"/>
              <a:t>one 4</a:t>
            </a:r>
            <a:r>
              <a:rPr lang="en-US" altLang="en-US" i="1" dirty="0" smtClean="0"/>
              <a:t>s</a:t>
            </a:r>
            <a:r>
              <a:rPr lang="en-US" altLang="en-US" dirty="0" smtClean="0"/>
              <a:t> orbital</a:t>
            </a:r>
            <a:endParaRPr lang="en-US" sz="2400" b="1" u="sng" dirty="0"/>
          </a:p>
        </p:txBody>
      </p:sp>
      <p:sp>
        <p:nvSpPr>
          <p:cNvPr id="2" name="Title 1"/>
          <p:cNvSpPr>
            <a:spLocks noGrp="1"/>
          </p:cNvSpPr>
          <p:nvPr>
            <p:ph type="title"/>
          </p:nvPr>
        </p:nvSpPr>
        <p:spPr/>
        <p:txBody>
          <a:bodyPr/>
          <a:lstStyle/>
          <a:p>
            <a:r>
              <a:rPr lang="en-US" dirty="0" smtClean="0"/>
              <a:t>Sample B Solution</a:t>
            </a:r>
            <a:endParaRPr lang="en-US" dirty="0"/>
          </a:p>
        </p:txBody>
      </p:sp>
      <p:sp>
        <p:nvSpPr>
          <p:cNvPr id="3" name="Content Placeholder 2"/>
          <p:cNvSpPr>
            <a:spLocks noGrp="1"/>
          </p:cNvSpPr>
          <p:nvPr>
            <p:ph idx="1"/>
          </p:nvPr>
        </p:nvSpPr>
        <p:spPr>
          <a:xfrm>
            <a:off x="192984" y="1897039"/>
            <a:ext cx="4365375" cy="4320881"/>
          </a:xfrm>
          <a:ln w="28575">
            <a:solidFill>
              <a:srgbClr val="7030A0"/>
            </a:solidFill>
          </a:ln>
        </p:spPr>
        <p:style>
          <a:lnRef idx="2">
            <a:schemeClr val="accent6"/>
          </a:lnRef>
          <a:fillRef idx="1">
            <a:schemeClr val="lt1"/>
          </a:fillRef>
          <a:effectRef idx="0">
            <a:schemeClr val="accent6"/>
          </a:effectRef>
          <a:fontRef idx="minor">
            <a:schemeClr val="dk1"/>
          </a:fontRef>
        </p:style>
        <p:txBody>
          <a:bodyPr>
            <a:normAutofit/>
          </a:bodyPr>
          <a:lstStyle/>
          <a:p>
            <a:r>
              <a:rPr lang="en-US" altLang="en-US" sz="3200" b="1" u="sng" dirty="0" smtClean="0"/>
              <a:t>A</a:t>
            </a:r>
          </a:p>
          <a:p>
            <a:r>
              <a:rPr lang="en-US" altLang="en-US" sz="3000" dirty="0" smtClean="0">
                <a:solidFill>
                  <a:schemeClr val="bg1"/>
                </a:solidFill>
              </a:rPr>
              <a:t>Complete: </a:t>
            </a:r>
            <a:r>
              <a:rPr lang="en-US" altLang="en-US" sz="3400" dirty="0" smtClean="0">
                <a:solidFill>
                  <a:schemeClr val="bg1"/>
                </a:solidFill>
              </a:rPr>
              <a:t>1</a:t>
            </a:r>
            <a:r>
              <a:rPr lang="en-US" altLang="en-US" sz="3400" i="1" dirty="0" smtClean="0">
                <a:solidFill>
                  <a:schemeClr val="bg1"/>
                </a:solidFill>
              </a:rPr>
              <a:t>s</a:t>
            </a:r>
            <a:r>
              <a:rPr lang="en-US" altLang="en-US" sz="3400" baseline="30000" dirty="0" smtClean="0">
                <a:solidFill>
                  <a:schemeClr val="bg1"/>
                </a:solidFill>
              </a:rPr>
              <a:t>2</a:t>
            </a:r>
            <a:r>
              <a:rPr lang="en-US" altLang="en-US" sz="3400" dirty="0" smtClean="0">
                <a:solidFill>
                  <a:schemeClr val="bg1"/>
                </a:solidFill>
              </a:rPr>
              <a:t>2</a:t>
            </a:r>
            <a:r>
              <a:rPr lang="en-US" altLang="en-US" sz="3400" i="1" dirty="0" smtClean="0">
                <a:solidFill>
                  <a:schemeClr val="bg1"/>
                </a:solidFill>
              </a:rPr>
              <a:t>s</a:t>
            </a:r>
            <a:r>
              <a:rPr lang="en-US" altLang="en-US" sz="3400" baseline="30000" dirty="0" smtClean="0">
                <a:solidFill>
                  <a:schemeClr val="bg1"/>
                </a:solidFill>
              </a:rPr>
              <a:t>2</a:t>
            </a:r>
            <a:r>
              <a:rPr lang="en-US" altLang="en-US" sz="3400" dirty="0" smtClean="0">
                <a:solidFill>
                  <a:schemeClr val="bg1"/>
                </a:solidFill>
              </a:rPr>
              <a:t>2</a:t>
            </a:r>
            <a:r>
              <a:rPr lang="en-US" altLang="en-US" sz="3400" i="1" dirty="0" smtClean="0">
                <a:solidFill>
                  <a:schemeClr val="bg1"/>
                </a:solidFill>
              </a:rPr>
              <a:t>p</a:t>
            </a:r>
            <a:r>
              <a:rPr lang="en-US" altLang="en-US" sz="3400" baseline="30000" dirty="0" smtClean="0">
                <a:solidFill>
                  <a:schemeClr val="bg1"/>
                </a:solidFill>
              </a:rPr>
              <a:t>6</a:t>
            </a:r>
            <a:r>
              <a:rPr lang="en-US" altLang="en-US" sz="3400" dirty="0" smtClean="0">
                <a:solidFill>
                  <a:schemeClr val="bg1"/>
                </a:solidFill>
              </a:rPr>
              <a:t>3</a:t>
            </a:r>
            <a:r>
              <a:rPr lang="en-US" altLang="en-US" sz="3400" i="1" dirty="0" smtClean="0">
                <a:solidFill>
                  <a:schemeClr val="bg1"/>
                </a:solidFill>
              </a:rPr>
              <a:t>s</a:t>
            </a:r>
            <a:r>
              <a:rPr lang="en-US" altLang="en-US" sz="3400" baseline="30000" dirty="0" smtClean="0">
                <a:solidFill>
                  <a:schemeClr val="bg1"/>
                </a:solidFill>
              </a:rPr>
              <a:t>2</a:t>
            </a:r>
            <a:r>
              <a:rPr lang="en-US" altLang="en-US" sz="3400" dirty="0" smtClean="0">
                <a:solidFill>
                  <a:schemeClr val="bg1"/>
                </a:solidFill>
              </a:rPr>
              <a:t>3</a:t>
            </a:r>
            <a:r>
              <a:rPr lang="en-US" altLang="en-US" sz="3400" i="1" dirty="0" smtClean="0">
                <a:solidFill>
                  <a:schemeClr val="bg1"/>
                </a:solidFill>
              </a:rPr>
              <a:t>p</a:t>
            </a:r>
            <a:r>
              <a:rPr lang="en-US" altLang="en-US" sz="3400" baseline="30000" dirty="0" smtClean="0">
                <a:solidFill>
                  <a:schemeClr val="bg1"/>
                </a:solidFill>
              </a:rPr>
              <a:t>6</a:t>
            </a:r>
            <a:r>
              <a:rPr lang="en-US" altLang="en-US" sz="3400" dirty="0" smtClean="0">
                <a:solidFill>
                  <a:schemeClr val="bg1"/>
                </a:solidFill>
              </a:rPr>
              <a:t>3</a:t>
            </a:r>
            <a:r>
              <a:rPr lang="en-US" altLang="en-US" sz="3400" i="1" dirty="0" smtClean="0">
                <a:solidFill>
                  <a:schemeClr val="bg1"/>
                </a:solidFill>
              </a:rPr>
              <a:t>d</a:t>
            </a:r>
            <a:r>
              <a:rPr lang="en-US" altLang="en-US" sz="3400" baseline="30000" dirty="0" smtClean="0">
                <a:solidFill>
                  <a:schemeClr val="bg1"/>
                </a:solidFill>
              </a:rPr>
              <a:t>6</a:t>
            </a:r>
            <a:r>
              <a:rPr lang="en-US" altLang="en-US" sz="3400" dirty="0" smtClean="0">
                <a:solidFill>
                  <a:schemeClr val="bg1"/>
                </a:solidFill>
              </a:rPr>
              <a:t>4</a:t>
            </a:r>
            <a:r>
              <a:rPr lang="en-US" altLang="en-US" sz="3400" i="1" dirty="0" smtClean="0">
                <a:solidFill>
                  <a:schemeClr val="bg1"/>
                </a:solidFill>
              </a:rPr>
              <a:t>s</a:t>
            </a:r>
            <a:r>
              <a:rPr lang="en-US" altLang="en-US" sz="3400" baseline="30000" dirty="0" smtClean="0">
                <a:solidFill>
                  <a:schemeClr val="bg1"/>
                </a:solidFill>
              </a:rPr>
              <a:t>2</a:t>
            </a:r>
          </a:p>
          <a:p>
            <a:pPr marL="228600" lvl="1" indent="0">
              <a:buNone/>
            </a:pPr>
            <a:r>
              <a:rPr lang="en-US" sz="2600" dirty="0" smtClean="0"/>
              <a:t>Noble Gas: </a:t>
            </a:r>
            <a:r>
              <a:rPr lang="en-US" altLang="en-US" sz="3000" dirty="0"/>
              <a:t>[</a:t>
            </a:r>
            <a:r>
              <a:rPr lang="en-US" altLang="en-US" sz="3000" dirty="0" err="1" smtClean="0"/>
              <a:t>Ar</a:t>
            </a:r>
            <a:r>
              <a:rPr lang="en-US" altLang="en-US" sz="3000" dirty="0" smtClean="0"/>
              <a:t>]3</a:t>
            </a:r>
            <a:r>
              <a:rPr lang="en-US" altLang="en-US" sz="3000" i="1" dirty="0" smtClean="0"/>
              <a:t>d</a:t>
            </a:r>
            <a:r>
              <a:rPr lang="en-US" altLang="en-US" sz="3000" baseline="30000" dirty="0" smtClean="0"/>
              <a:t>6</a:t>
            </a:r>
            <a:r>
              <a:rPr lang="en-US" altLang="en-US" sz="3000" dirty="0" smtClean="0"/>
              <a:t>4</a:t>
            </a:r>
            <a:r>
              <a:rPr lang="en-US" altLang="en-US" sz="3000" i="1" dirty="0" smtClean="0"/>
              <a:t>s</a:t>
            </a:r>
            <a:r>
              <a:rPr lang="en-US" altLang="en-US" sz="3000" baseline="30000" dirty="0" smtClean="0"/>
              <a:t>2</a:t>
            </a:r>
          </a:p>
        </p:txBody>
      </p:sp>
      <p:sp>
        <p:nvSpPr>
          <p:cNvPr id="7" name="Rectangle 6"/>
          <p:cNvSpPr/>
          <p:nvPr/>
        </p:nvSpPr>
        <p:spPr>
          <a:xfrm>
            <a:off x="5868541" y="4804011"/>
            <a:ext cx="4462818" cy="87345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235976405"/>
              </p:ext>
            </p:extLst>
          </p:nvPr>
        </p:nvGraphicFramePr>
        <p:xfrm>
          <a:off x="5958444" y="4954137"/>
          <a:ext cx="4315429" cy="504967"/>
        </p:xfrm>
        <a:graphic>
          <a:graphicData uri="http://schemas.openxmlformats.org/presentationml/2006/ole">
            <mc:AlternateContent xmlns:mc="http://schemas.openxmlformats.org/markup-compatibility/2006">
              <mc:Choice xmlns:v="urn:schemas-microsoft-com:vml" Requires="v">
                <p:oleObj spid="_x0000_s6164" name="Equation" r:id="rId3" imgW="1930400" imgH="228600" progId="Equation.DSMT4">
                  <p:embed/>
                </p:oleObj>
              </mc:Choice>
              <mc:Fallback>
                <p:oleObj name="Equation" r:id="rId3" imgW="1930400" imgH="228600" progId="Equation.DSMT4">
                  <p:embed/>
                  <p:pic>
                    <p:nvPicPr>
                      <p:cNvPr id="257229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8444" y="4954137"/>
                        <a:ext cx="4315429" cy="50496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4084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Practice Problems</a:t>
            </a:r>
            <a:endParaRPr lang="en-US" dirty="0"/>
          </a:p>
        </p:txBody>
      </p:sp>
      <p:sp>
        <p:nvSpPr>
          <p:cNvPr id="3" name="Content Placeholder 2"/>
          <p:cNvSpPr>
            <a:spLocks noGrp="1"/>
          </p:cNvSpPr>
          <p:nvPr>
            <p:ph idx="1"/>
          </p:nvPr>
        </p:nvSpPr>
        <p:spPr>
          <a:xfrm>
            <a:off x="559558" y="2011680"/>
            <a:ext cx="10427441" cy="4206240"/>
          </a:xfrm>
        </p:spPr>
        <p:txBody>
          <a:bodyPr/>
          <a:lstStyle/>
          <a:p>
            <a:pPr marL="0" indent="0">
              <a:buFont typeface="Arial" panose="020B0604020202020204" pitchFamily="34" charset="0"/>
              <a:buNone/>
            </a:pPr>
            <a:r>
              <a:rPr lang="en-US" altLang="en-US" sz="4000" dirty="0"/>
              <a:t>Textbook:</a:t>
            </a:r>
          </a:p>
          <a:p>
            <a:pPr marL="0" indent="0">
              <a:buFont typeface="Arial" panose="020B0604020202020204" pitchFamily="34" charset="0"/>
              <a:buNone/>
            </a:pPr>
            <a:r>
              <a:rPr lang="en-US" altLang="en-US" sz="4000" dirty="0"/>
              <a:t>A.  1-2 (p 107</a:t>
            </a:r>
            <a:r>
              <a:rPr lang="en-US" altLang="en-US" sz="4000" dirty="0" smtClean="0"/>
              <a:t>) </a:t>
            </a:r>
            <a:r>
              <a:rPr lang="en-US" altLang="en-US" sz="4000" dirty="0" smtClean="0">
                <a:sym typeface="Wingdings" panose="05000000000000000000" pitchFamily="2" charset="2"/>
              </a:rPr>
              <a:t></a:t>
            </a:r>
            <a:r>
              <a:rPr lang="en-US" altLang="en-US" sz="4000" dirty="0" smtClean="0"/>
              <a:t>Already Done</a:t>
            </a:r>
            <a:endParaRPr lang="en-US" altLang="en-US" sz="4000" dirty="0"/>
          </a:p>
          <a:p>
            <a:pPr marL="0" indent="0">
              <a:buFont typeface="Arial" panose="020B0604020202020204" pitchFamily="34" charset="0"/>
              <a:buNone/>
            </a:pPr>
            <a:r>
              <a:rPr lang="en-US" altLang="en-US" sz="4000" dirty="0"/>
              <a:t>B.  1-4 (p. 115)</a:t>
            </a:r>
          </a:p>
          <a:p>
            <a:pPr marL="0" indent="0">
              <a:buFont typeface="Arial" panose="020B0604020202020204" pitchFamily="34" charset="0"/>
              <a:buNone/>
            </a:pPr>
            <a:endParaRPr lang="en-US" altLang="en-US" sz="2400" dirty="0">
              <a:solidFill>
                <a:srgbClr val="C00000"/>
              </a:solidFill>
            </a:endParaRPr>
          </a:p>
          <a:p>
            <a:endParaRPr lang="en-US" dirty="0"/>
          </a:p>
        </p:txBody>
      </p:sp>
    </p:spTree>
    <p:extLst>
      <p:ext uri="{BB962C8B-B14F-4D97-AF65-F5344CB8AC3E}">
        <p14:creationId xmlns:p14="http://schemas.microsoft.com/office/powerpoint/2010/main" val="2275391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C</a:t>
            </a:r>
            <a:endParaRPr lang="en-US" dirty="0"/>
          </a:p>
        </p:txBody>
      </p:sp>
      <p:sp>
        <p:nvSpPr>
          <p:cNvPr id="3" name="Content Placeholder 2"/>
          <p:cNvSpPr>
            <a:spLocks noGrp="1"/>
          </p:cNvSpPr>
          <p:nvPr>
            <p:ph idx="1"/>
          </p:nvPr>
        </p:nvSpPr>
        <p:spPr>
          <a:xfrm>
            <a:off x="444786" y="2038976"/>
            <a:ext cx="11300346" cy="4206240"/>
          </a:xfrm>
        </p:spPr>
        <p:txBody>
          <a:bodyPr/>
          <a:lstStyle/>
          <a:p>
            <a:pPr marL="0" indent="0">
              <a:buNone/>
            </a:pPr>
            <a:r>
              <a:rPr lang="en-US" altLang="en-US" sz="3200" dirty="0" smtClean="0"/>
              <a:t>a. Write </a:t>
            </a:r>
            <a:r>
              <a:rPr lang="en-US" altLang="en-US" sz="3200" dirty="0"/>
              <a:t>both the complete electron-configuration notation and the noble-gas notation for a rubidium atom</a:t>
            </a:r>
            <a:r>
              <a:rPr lang="en-US" altLang="en-US" sz="3200" dirty="0" smtClean="0"/>
              <a:t>.</a:t>
            </a:r>
            <a:endParaRPr lang="en-US" altLang="en-US" sz="2000" dirty="0"/>
          </a:p>
          <a:p>
            <a:pPr marL="0" indent="0">
              <a:buNone/>
            </a:pPr>
            <a:r>
              <a:rPr lang="en-US" altLang="en-US" sz="3200" dirty="0" smtClean="0"/>
              <a:t>b. Identify </a:t>
            </a:r>
            <a:r>
              <a:rPr lang="en-US" altLang="en-US" sz="3200" dirty="0"/>
              <a:t>the elements in the second, third, and fourth periods that have the same number of highest-energy-level electrons as rubidium.</a:t>
            </a:r>
          </a:p>
          <a:p>
            <a:endParaRPr lang="en-US" dirty="0"/>
          </a:p>
        </p:txBody>
      </p:sp>
    </p:spTree>
    <p:extLst>
      <p:ext uri="{BB962C8B-B14F-4D97-AF65-F5344CB8AC3E}">
        <p14:creationId xmlns:p14="http://schemas.microsoft.com/office/powerpoint/2010/main" val="3718795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C Solution</a:t>
            </a:r>
            <a:endParaRPr lang="en-US" dirty="0"/>
          </a:p>
        </p:txBody>
      </p:sp>
      <p:sp>
        <p:nvSpPr>
          <p:cNvPr id="3" name="Content Placeholder 2"/>
          <p:cNvSpPr>
            <a:spLocks noGrp="1"/>
          </p:cNvSpPr>
          <p:nvPr>
            <p:ph idx="1"/>
          </p:nvPr>
        </p:nvSpPr>
        <p:spPr>
          <a:xfrm>
            <a:off x="559557" y="1792936"/>
            <a:ext cx="10577566" cy="4206240"/>
          </a:xfrm>
        </p:spPr>
        <p:txBody>
          <a:bodyPr/>
          <a:lstStyle/>
          <a:p>
            <a:pPr marL="0" indent="0">
              <a:buNone/>
            </a:pPr>
            <a:r>
              <a:rPr lang="en-US" altLang="en-US" sz="2800" b="1" u="sng" dirty="0" smtClean="0"/>
              <a:t>A</a:t>
            </a:r>
            <a:endParaRPr lang="en-US" altLang="en-US" sz="2400" b="1" u="sng" dirty="0" smtClean="0"/>
          </a:p>
          <a:p>
            <a:pPr lvl="1"/>
            <a:r>
              <a:rPr lang="en-US" altLang="en-US" sz="2800" dirty="0" smtClean="0"/>
              <a:t>1</a:t>
            </a:r>
            <a:r>
              <a:rPr lang="en-US" altLang="en-US" sz="2800" i="1" dirty="0" smtClean="0"/>
              <a:t>s</a:t>
            </a:r>
            <a:r>
              <a:rPr lang="en-US" altLang="en-US" sz="2800" baseline="30000" dirty="0" smtClean="0"/>
              <a:t>2</a:t>
            </a:r>
            <a:r>
              <a:rPr lang="en-US" altLang="en-US" sz="2800" dirty="0" smtClean="0"/>
              <a:t>2</a:t>
            </a:r>
            <a:r>
              <a:rPr lang="en-US" altLang="en-US" sz="2800" i="1" dirty="0" smtClean="0"/>
              <a:t>s</a:t>
            </a:r>
            <a:r>
              <a:rPr lang="en-US" altLang="en-US" sz="2800" baseline="30000" dirty="0" smtClean="0"/>
              <a:t>2</a:t>
            </a:r>
            <a:r>
              <a:rPr lang="en-US" altLang="en-US" sz="2800" dirty="0" smtClean="0"/>
              <a:t>2</a:t>
            </a:r>
            <a:r>
              <a:rPr lang="en-US" altLang="en-US" sz="2800" i="1" dirty="0" smtClean="0"/>
              <a:t>p</a:t>
            </a:r>
            <a:r>
              <a:rPr lang="en-US" altLang="en-US" sz="2800" baseline="30000" dirty="0" smtClean="0"/>
              <a:t>6</a:t>
            </a:r>
            <a:r>
              <a:rPr lang="en-US" altLang="en-US" sz="2800" dirty="0" smtClean="0"/>
              <a:t>3</a:t>
            </a:r>
            <a:r>
              <a:rPr lang="en-US" altLang="en-US" sz="2800" i="1" dirty="0" smtClean="0"/>
              <a:t>s</a:t>
            </a:r>
            <a:r>
              <a:rPr lang="en-US" altLang="en-US" sz="2800" baseline="30000" dirty="0" smtClean="0"/>
              <a:t>2</a:t>
            </a:r>
            <a:r>
              <a:rPr lang="en-US" altLang="en-US" sz="2800" dirty="0" smtClean="0"/>
              <a:t>3</a:t>
            </a:r>
            <a:r>
              <a:rPr lang="en-US" altLang="en-US" sz="2800" i="1" dirty="0" smtClean="0"/>
              <a:t>p</a:t>
            </a:r>
            <a:r>
              <a:rPr lang="en-US" altLang="en-US" sz="2800" baseline="30000" dirty="0" smtClean="0"/>
              <a:t>6</a:t>
            </a:r>
            <a:r>
              <a:rPr lang="en-US" altLang="en-US" sz="2800" dirty="0" smtClean="0"/>
              <a:t>3</a:t>
            </a:r>
            <a:r>
              <a:rPr lang="en-US" altLang="en-US" sz="2800" i="1" dirty="0" smtClean="0"/>
              <a:t>d</a:t>
            </a:r>
            <a:r>
              <a:rPr lang="en-US" altLang="en-US" sz="2800" baseline="30000" dirty="0" smtClean="0"/>
              <a:t>10</a:t>
            </a:r>
            <a:r>
              <a:rPr lang="en-US" altLang="en-US" sz="2800" dirty="0" smtClean="0"/>
              <a:t>4</a:t>
            </a:r>
            <a:r>
              <a:rPr lang="en-US" altLang="en-US" sz="2800" i="1" dirty="0" smtClean="0"/>
              <a:t>s</a:t>
            </a:r>
            <a:r>
              <a:rPr lang="en-US" altLang="en-US" sz="2800" baseline="30000" dirty="0" smtClean="0"/>
              <a:t>2</a:t>
            </a:r>
            <a:r>
              <a:rPr lang="en-US" altLang="en-US" sz="2800" dirty="0" smtClean="0"/>
              <a:t>4</a:t>
            </a:r>
            <a:r>
              <a:rPr lang="en-US" altLang="en-US" sz="2800" i="1" dirty="0" smtClean="0"/>
              <a:t>p</a:t>
            </a:r>
            <a:r>
              <a:rPr lang="en-US" altLang="en-US" sz="2800" baseline="30000" dirty="0" smtClean="0"/>
              <a:t>6</a:t>
            </a:r>
            <a:r>
              <a:rPr lang="en-US" altLang="en-US" sz="2800" dirty="0" smtClean="0"/>
              <a:t>5</a:t>
            </a:r>
            <a:r>
              <a:rPr lang="en-US" altLang="en-US" sz="2800" i="1" dirty="0" smtClean="0"/>
              <a:t>s</a:t>
            </a:r>
            <a:r>
              <a:rPr lang="en-US" altLang="en-US" sz="2800" baseline="30000" dirty="0" smtClean="0"/>
              <a:t>1</a:t>
            </a:r>
            <a:endParaRPr lang="en-US" altLang="en-US" sz="2800" dirty="0"/>
          </a:p>
          <a:p>
            <a:pPr lvl="1"/>
            <a:r>
              <a:rPr lang="en-US" altLang="en-US" sz="2800" dirty="0" smtClean="0"/>
              <a:t>[Kr]5</a:t>
            </a:r>
            <a:r>
              <a:rPr lang="en-US" altLang="en-US" sz="2800" i="1" dirty="0" smtClean="0"/>
              <a:t>s</a:t>
            </a:r>
            <a:r>
              <a:rPr lang="en-US" altLang="en-US" sz="2800" baseline="30000" dirty="0" smtClean="0"/>
              <a:t>1</a:t>
            </a:r>
            <a:endParaRPr lang="en-US" altLang="en-US" sz="2800" baseline="30000" dirty="0"/>
          </a:p>
          <a:p>
            <a:pPr marL="0" indent="0">
              <a:buNone/>
            </a:pPr>
            <a:r>
              <a:rPr lang="en-US" altLang="en-US" sz="2800" b="1" u="sng" dirty="0" smtClean="0"/>
              <a:t>B</a:t>
            </a:r>
            <a:endParaRPr lang="en-US" altLang="en-US" sz="2400" b="1" u="sng" dirty="0" smtClean="0"/>
          </a:p>
          <a:p>
            <a:pPr lvl="1"/>
            <a:r>
              <a:rPr lang="en-US" altLang="en-US" sz="2400" dirty="0" smtClean="0"/>
              <a:t>Rubidium </a:t>
            </a:r>
            <a:r>
              <a:rPr lang="en-US" altLang="en-US" sz="2400" dirty="0"/>
              <a:t>has one electron in its highest energy level (the fifth). The elements with the same outermost configuration are, </a:t>
            </a:r>
          </a:p>
          <a:p>
            <a:pPr lvl="2"/>
            <a:r>
              <a:rPr lang="en-US" altLang="en-US" sz="2400" dirty="0" smtClean="0"/>
              <a:t>in </a:t>
            </a:r>
            <a:r>
              <a:rPr lang="en-US" altLang="en-US" sz="2400" dirty="0"/>
              <a:t>the second period, lithium, </a:t>
            </a:r>
            <a:r>
              <a:rPr lang="en-US" altLang="en-US" sz="2400" dirty="0" smtClean="0"/>
              <a:t>Li;</a:t>
            </a:r>
          </a:p>
          <a:p>
            <a:pPr lvl="2"/>
            <a:r>
              <a:rPr lang="en-US" altLang="en-US" sz="2400" dirty="0" smtClean="0"/>
              <a:t>in </a:t>
            </a:r>
            <a:r>
              <a:rPr lang="en-US" altLang="en-US" sz="2400" dirty="0"/>
              <a:t>the third period, sodium, Na; </a:t>
            </a:r>
            <a:endParaRPr lang="en-US" altLang="en-US" sz="2400" dirty="0" smtClean="0"/>
          </a:p>
          <a:p>
            <a:pPr lvl="2"/>
            <a:r>
              <a:rPr lang="en-US" altLang="en-US" sz="2400" dirty="0" smtClean="0"/>
              <a:t>and </a:t>
            </a:r>
            <a:r>
              <a:rPr lang="en-US" altLang="en-US" sz="2400" dirty="0"/>
              <a:t>in the fourth period, potassium, K.</a:t>
            </a:r>
          </a:p>
          <a:p>
            <a:endParaRPr lang="en-US" dirty="0"/>
          </a:p>
        </p:txBody>
      </p:sp>
    </p:spTree>
    <p:extLst>
      <p:ext uri="{BB962C8B-B14F-4D97-AF65-F5344CB8AC3E}">
        <p14:creationId xmlns:p14="http://schemas.microsoft.com/office/powerpoint/2010/main" val="4235533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Aufbau principle</a:t>
            </a:r>
            <a:endParaRPr lang="en-US" dirty="0"/>
          </a:p>
        </p:txBody>
      </p:sp>
      <p:sp>
        <p:nvSpPr>
          <p:cNvPr id="3" name="Content Placeholder 2"/>
          <p:cNvSpPr>
            <a:spLocks noGrp="1"/>
          </p:cNvSpPr>
          <p:nvPr>
            <p:ph idx="1"/>
          </p:nvPr>
        </p:nvSpPr>
        <p:spPr>
          <a:xfrm>
            <a:off x="668740" y="1916146"/>
            <a:ext cx="9894627" cy="4206240"/>
          </a:xfrm>
        </p:spPr>
        <p:txBody>
          <a:bodyPr/>
          <a:lstStyle/>
          <a:p>
            <a:r>
              <a:rPr lang="en-US" altLang="en-US" sz="3200" dirty="0"/>
              <a:t>Lowest energy to higher energy.</a:t>
            </a:r>
          </a:p>
          <a:p>
            <a:r>
              <a:rPr lang="en-US" altLang="en-US" sz="3200" dirty="0"/>
              <a:t>Adding electrons can change the energy of the orbital.  </a:t>
            </a:r>
            <a:r>
              <a:rPr lang="en-US" altLang="en-US" sz="3200" b="1" u="sng" dirty="0">
                <a:solidFill>
                  <a:srgbClr val="7030A0"/>
                </a:solidFill>
              </a:rPr>
              <a:t>Full orbitals</a:t>
            </a:r>
            <a:r>
              <a:rPr lang="en-US" altLang="en-US" sz="3200" b="1" dirty="0">
                <a:solidFill>
                  <a:srgbClr val="7030A0"/>
                </a:solidFill>
              </a:rPr>
              <a:t> </a:t>
            </a:r>
            <a:r>
              <a:rPr lang="en-US" altLang="en-US" sz="3200" dirty="0"/>
              <a:t>are the absolute best situation.</a:t>
            </a:r>
          </a:p>
          <a:p>
            <a:r>
              <a:rPr lang="en-US" altLang="en-US" sz="3200" dirty="0"/>
              <a:t>However,</a:t>
            </a:r>
            <a:r>
              <a:rPr lang="en-US" altLang="en-US" sz="3200" b="1" dirty="0"/>
              <a:t> </a:t>
            </a:r>
            <a:r>
              <a:rPr lang="en-US" altLang="en-US" sz="3200" b="1" u="sng" dirty="0">
                <a:solidFill>
                  <a:srgbClr val="7030A0"/>
                </a:solidFill>
              </a:rPr>
              <a:t>half filled</a:t>
            </a:r>
            <a:r>
              <a:rPr lang="en-US" altLang="en-US" sz="3200" dirty="0">
                <a:solidFill>
                  <a:srgbClr val="7030A0"/>
                </a:solidFill>
              </a:rPr>
              <a:t> </a:t>
            </a:r>
            <a:r>
              <a:rPr lang="en-US" altLang="en-US" sz="3200" dirty="0"/>
              <a:t>orbitals have a lower energy, and are next best</a:t>
            </a:r>
          </a:p>
          <a:p>
            <a:pPr lvl="2">
              <a:buFont typeface="Wingdings" panose="05000000000000000000" pitchFamily="2" charset="2"/>
              <a:buChar char="§"/>
            </a:pPr>
            <a:r>
              <a:rPr lang="en-US" altLang="en-US" sz="3000" dirty="0"/>
              <a:t>Makes them more stable.</a:t>
            </a:r>
          </a:p>
          <a:p>
            <a:pPr lvl="2">
              <a:buFont typeface="Wingdings" panose="05000000000000000000" pitchFamily="2" charset="2"/>
              <a:buChar char="§"/>
            </a:pPr>
            <a:r>
              <a:rPr lang="en-US" altLang="en-US" sz="3000" dirty="0"/>
              <a:t>Changes the filling order</a:t>
            </a:r>
          </a:p>
          <a:p>
            <a:endParaRPr lang="en-US" dirty="0"/>
          </a:p>
        </p:txBody>
      </p:sp>
    </p:spTree>
    <p:extLst>
      <p:ext uri="{BB962C8B-B14F-4D97-AF65-F5344CB8AC3E}">
        <p14:creationId xmlns:p14="http://schemas.microsoft.com/office/powerpoint/2010/main" val="1972013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these configurations</a:t>
            </a:r>
            <a:endParaRPr lang="en-US" dirty="0"/>
          </a:p>
        </p:txBody>
      </p:sp>
      <p:sp>
        <p:nvSpPr>
          <p:cNvPr id="3" name="Content Placeholder 2"/>
          <p:cNvSpPr>
            <a:spLocks noGrp="1"/>
          </p:cNvSpPr>
          <p:nvPr>
            <p:ph idx="1"/>
          </p:nvPr>
        </p:nvSpPr>
        <p:spPr>
          <a:xfrm>
            <a:off x="668740" y="1929793"/>
            <a:ext cx="10427441" cy="4206240"/>
          </a:xfrm>
        </p:spPr>
        <p:txBody>
          <a:bodyPr/>
          <a:lstStyle/>
          <a:p>
            <a:r>
              <a:rPr lang="en-US" altLang="en-US" sz="2800" dirty="0"/>
              <a:t>Titanium - 22 electrons</a:t>
            </a:r>
          </a:p>
          <a:p>
            <a:pPr lvl="1"/>
            <a:r>
              <a:rPr lang="en-US" altLang="en-US" sz="2800" dirty="0"/>
              <a:t>1s</a:t>
            </a:r>
            <a:r>
              <a:rPr lang="en-US" altLang="en-US" sz="2800" baseline="30000" dirty="0"/>
              <a:t>2</a:t>
            </a:r>
            <a:r>
              <a:rPr lang="en-US" altLang="en-US" sz="2800" dirty="0"/>
              <a:t>2s</a:t>
            </a:r>
            <a:r>
              <a:rPr lang="en-US" altLang="en-US" sz="2800" baseline="30000" dirty="0"/>
              <a:t>2</a:t>
            </a:r>
            <a:r>
              <a:rPr lang="en-US" altLang="en-US" sz="2800" dirty="0"/>
              <a:t>2p</a:t>
            </a:r>
            <a:r>
              <a:rPr lang="en-US" altLang="en-US" sz="2800" baseline="30000" dirty="0"/>
              <a:t>6</a:t>
            </a:r>
            <a:r>
              <a:rPr lang="en-US" altLang="en-US" sz="2800" dirty="0"/>
              <a:t>3s</a:t>
            </a:r>
            <a:r>
              <a:rPr lang="en-US" altLang="en-US" sz="2800" baseline="30000" dirty="0"/>
              <a:t>2</a:t>
            </a:r>
            <a:r>
              <a:rPr lang="en-US" altLang="en-US" sz="2800" dirty="0"/>
              <a:t>3p</a:t>
            </a:r>
            <a:r>
              <a:rPr lang="en-US" altLang="en-US" sz="2800" baseline="30000" dirty="0"/>
              <a:t>6</a:t>
            </a:r>
            <a:r>
              <a:rPr lang="en-US" altLang="en-US" sz="2800" dirty="0">
                <a:solidFill>
                  <a:srgbClr val="FFFF00"/>
                </a:solidFill>
              </a:rPr>
              <a:t>4s</a:t>
            </a:r>
            <a:r>
              <a:rPr lang="en-US" altLang="en-US" sz="2800" baseline="30000" dirty="0">
                <a:solidFill>
                  <a:srgbClr val="FFFF00"/>
                </a:solidFill>
              </a:rPr>
              <a:t>2</a:t>
            </a:r>
            <a:r>
              <a:rPr lang="en-US" altLang="en-US" sz="2800" dirty="0">
                <a:solidFill>
                  <a:srgbClr val="FFFF00"/>
                </a:solidFill>
              </a:rPr>
              <a:t>3d</a:t>
            </a:r>
            <a:r>
              <a:rPr lang="en-US" altLang="en-US" sz="2800" baseline="30000" dirty="0">
                <a:solidFill>
                  <a:srgbClr val="FFFF00"/>
                </a:solidFill>
              </a:rPr>
              <a:t>2</a:t>
            </a:r>
          </a:p>
          <a:p>
            <a:r>
              <a:rPr lang="en-US" altLang="en-US" sz="2800" dirty="0"/>
              <a:t>Vanadium - 23 electrons</a:t>
            </a:r>
          </a:p>
          <a:p>
            <a:pPr lvl="1"/>
            <a:r>
              <a:rPr lang="en-US" altLang="en-US" sz="2800" dirty="0"/>
              <a:t>1s</a:t>
            </a:r>
            <a:r>
              <a:rPr lang="en-US" altLang="en-US" sz="2800" baseline="30000" dirty="0"/>
              <a:t>2</a:t>
            </a:r>
            <a:r>
              <a:rPr lang="en-US" altLang="en-US" sz="2800" dirty="0"/>
              <a:t>2s</a:t>
            </a:r>
            <a:r>
              <a:rPr lang="en-US" altLang="en-US" sz="2800" baseline="30000" dirty="0"/>
              <a:t>2</a:t>
            </a:r>
            <a:r>
              <a:rPr lang="en-US" altLang="en-US" sz="2800" dirty="0"/>
              <a:t>2p</a:t>
            </a:r>
            <a:r>
              <a:rPr lang="en-US" altLang="en-US" sz="2800" baseline="30000" dirty="0"/>
              <a:t>6</a:t>
            </a:r>
            <a:r>
              <a:rPr lang="en-US" altLang="en-US" sz="2800" dirty="0"/>
              <a:t>3s</a:t>
            </a:r>
            <a:r>
              <a:rPr lang="en-US" altLang="en-US" sz="2800" baseline="30000" dirty="0"/>
              <a:t>2</a:t>
            </a:r>
            <a:r>
              <a:rPr lang="en-US" altLang="en-US" sz="2800" dirty="0"/>
              <a:t>3p</a:t>
            </a:r>
            <a:r>
              <a:rPr lang="en-US" altLang="en-US" sz="2800" baseline="30000" dirty="0"/>
              <a:t>6</a:t>
            </a:r>
            <a:r>
              <a:rPr lang="en-US" altLang="en-US" sz="2800" dirty="0">
                <a:solidFill>
                  <a:srgbClr val="FFFF00"/>
                </a:solidFill>
              </a:rPr>
              <a:t>4s</a:t>
            </a:r>
            <a:r>
              <a:rPr lang="en-US" altLang="en-US" sz="2800" baseline="30000" dirty="0">
                <a:solidFill>
                  <a:srgbClr val="FFFF00"/>
                </a:solidFill>
              </a:rPr>
              <a:t>2</a:t>
            </a:r>
            <a:r>
              <a:rPr lang="en-US" altLang="en-US" sz="2800" dirty="0">
                <a:solidFill>
                  <a:srgbClr val="FFFF00"/>
                </a:solidFill>
              </a:rPr>
              <a:t>3d</a:t>
            </a:r>
            <a:r>
              <a:rPr lang="en-US" altLang="en-US" sz="2800" baseline="30000" dirty="0">
                <a:solidFill>
                  <a:srgbClr val="FFFF00"/>
                </a:solidFill>
              </a:rPr>
              <a:t>3</a:t>
            </a:r>
          </a:p>
          <a:p>
            <a:r>
              <a:rPr lang="en-US" altLang="en-US" sz="2800" dirty="0"/>
              <a:t>Chromium - 24 electrons</a:t>
            </a:r>
          </a:p>
          <a:p>
            <a:pPr lvl="1"/>
            <a:r>
              <a:rPr lang="en-US" altLang="en-US" sz="2800" dirty="0"/>
              <a:t>1s</a:t>
            </a:r>
            <a:r>
              <a:rPr lang="en-US" altLang="en-US" sz="2800" baseline="30000" dirty="0"/>
              <a:t>2</a:t>
            </a:r>
            <a:r>
              <a:rPr lang="en-US" altLang="en-US" sz="2800" dirty="0"/>
              <a:t>2s</a:t>
            </a:r>
            <a:r>
              <a:rPr lang="en-US" altLang="en-US" sz="2800" baseline="30000" dirty="0"/>
              <a:t>2</a:t>
            </a:r>
            <a:r>
              <a:rPr lang="en-US" altLang="en-US" sz="2800" dirty="0"/>
              <a:t>2p</a:t>
            </a:r>
            <a:r>
              <a:rPr lang="en-US" altLang="en-US" sz="2800" baseline="30000" dirty="0"/>
              <a:t>6</a:t>
            </a:r>
            <a:r>
              <a:rPr lang="en-US" altLang="en-US" sz="2800" dirty="0"/>
              <a:t>3s</a:t>
            </a:r>
            <a:r>
              <a:rPr lang="en-US" altLang="en-US" sz="2800" baseline="30000" dirty="0"/>
              <a:t>2</a:t>
            </a:r>
            <a:r>
              <a:rPr lang="en-US" altLang="en-US" sz="2800" dirty="0"/>
              <a:t>3p</a:t>
            </a:r>
            <a:r>
              <a:rPr lang="en-US" altLang="en-US" sz="2800" baseline="30000" dirty="0"/>
              <a:t>6</a:t>
            </a:r>
            <a:r>
              <a:rPr lang="en-US" altLang="en-US" sz="2800" dirty="0">
                <a:solidFill>
                  <a:srgbClr val="FFFF00"/>
                </a:solidFill>
              </a:rPr>
              <a:t>4s</a:t>
            </a:r>
            <a:r>
              <a:rPr lang="en-US" altLang="en-US" sz="2800" baseline="30000" dirty="0">
                <a:solidFill>
                  <a:srgbClr val="FFFF00"/>
                </a:solidFill>
              </a:rPr>
              <a:t>2</a:t>
            </a:r>
            <a:r>
              <a:rPr lang="en-US" altLang="en-US" sz="2800" dirty="0">
                <a:solidFill>
                  <a:srgbClr val="FFFF00"/>
                </a:solidFill>
              </a:rPr>
              <a:t>3d</a:t>
            </a:r>
            <a:r>
              <a:rPr lang="en-US" altLang="en-US" sz="2800" baseline="30000" dirty="0">
                <a:solidFill>
                  <a:srgbClr val="FFFF00"/>
                </a:solidFill>
              </a:rPr>
              <a:t>4</a:t>
            </a:r>
            <a:r>
              <a:rPr lang="en-US" altLang="en-US" sz="2800" baseline="30000" dirty="0"/>
              <a:t>  </a:t>
            </a:r>
            <a:r>
              <a:rPr lang="en-US" altLang="en-US" sz="2800" b="1" dirty="0"/>
              <a:t>(expected)</a:t>
            </a:r>
            <a:endParaRPr lang="en-US" altLang="en-US" sz="2800" b="1" baseline="30000" dirty="0"/>
          </a:p>
          <a:p>
            <a:pPr marL="228600" lvl="1" indent="0">
              <a:buClr>
                <a:schemeClr val="tx2"/>
              </a:buClr>
              <a:buNone/>
            </a:pPr>
            <a:r>
              <a:rPr lang="en-US" altLang="en-US" sz="2800" dirty="0" smtClean="0">
                <a:solidFill>
                  <a:srgbClr val="FFFF00"/>
                </a:solidFill>
              </a:rPr>
              <a:t>**But </a:t>
            </a:r>
            <a:r>
              <a:rPr lang="en-US" altLang="en-US" sz="2800" dirty="0">
                <a:solidFill>
                  <a:srgbClr val="FFFF00"/>
                </a:solidFill>
              </a:rPr>
              <a:t>this is not what happens</a:t>
            </a:r>
            <a:r>
              <a:rPr lang="en-US" altLang="en-US" sz="2800" dirty="0" smtClean="0">
                <a:solidFill>
                  <a:srgbClr val="FFFF00"/>
                </a:solidFill>
              </a:rPr>
              <a:t>!!**</a:t>
            </a:r>
            <a:endParaRPr lang="en-US" altLang="en-US" sz="2800" dirty="0">
              <a:solidFill>
                <a:srgbClr val="FFFF00"/>
              </a:solidFill>
            </a:endParaRPr>
          </a:p>
          <a:p>
            <a:endParaRPr lang="en-US" dirty="0"/>
          </a:p>
        </p:txBody>
      </p:sp>
    </p:spTree>
    <p:extLst>
      <p:ext uri="{BB962C8B-B14F-4D97-AF65-F5344CB8AC3E}">
        <p14:creationId xmlns:p14="http://schemas.microsoft.com/office/powerpoint/2010/main" val="177256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Chromium is actually</a:t>
            </a:r>
            <a:endParaRPr lang="en-US" dirty="0"/>
          </a:p>
        </p:txBody>
      </p:sp>
      <p:sp>
        <p:nvSpPr>
          <p:cNvPr id="3" name="Content Placeholder 2"/>
          <p:cNvSpPr>
            <a:spLocks noGrp="1"/>
          </p:cNvSpPr>
          <p:nvPr>
            <p:ph idx="1"/>
          </p:nvPr>
        </p:nvSpPr>
        <p:spPr>
          <a:xfrm>
            <a:off x="436727" y="1970737"/>
            <a:ext cx="11027391" cy="4206240"/>
          </a:xfrm>
        </p:spPr>
        <p:txBody>
          <a:bodyPr>
            <a:normAutofit/>
          </a:bodyPr>
          <a:lstStyle/>
          <a:p>
            <a:r>
              <a:rPr lang="en-US" altLang="en-US" sz="3200" dirty="0"/>
              <a:t>1s</a:t>
            </a:r>
            <a:r>
              <a:rPr lang="en-US" altLang="en-US" sz="3200" baseline="30000" dirty="0"/>
              <a:t>2</a:t>
            </a:r>
            <a:r>
              <a:rPr lang="en-US" altLang="en-US" sz="3200" dirty="0"/>
              <a:t>2s</a:t>
            </a:r>
            <a:r>
              <a:rPr lang="en-US" altLang="en-US" sz="3200" baseline="30000" dirty="0"/>
              <a:t>2</a:t>
            </a:r>
            <a:r>
              <a:rPr lang="en-US" altLang="en-US" sz="3200" dirty="0"/>
              <a:t>2p</a:t>
            </a:r>
            <a:r>
              <a:rPr lang="en-US" altLang="en-US" sz="3200" baseline="30000" dirty="0"/>
              <a:t>6</a:t>
            </a:r>
            <a:r>
              <a:rPr lang="en-US" altLang="en-US" sz="3200" dirty="0"/>
              <a:t>3s</a:t>
            </a:r>
            <a:r>
              <a:rPr lang="en-US" altLang="en-US" sz="3200" baseline="30000" dirty="0"/>
              <a:t>2</a:t>
            </a:r>
            <a:r>
              <a:rPr lang="en-US" altLang="en-US" sz="3200" dirty="0"/>
              <a:t>3p</a:t>
            </a:r>
            <a:r>
              <a:rPr lang="en-US" altLang="en-US" sz="3200" baseline="30000" dirty="0"/>
              <a:t>6</a:t>
            </a:r>
            <a:r>
              <a:rPr lang="en-US" altLang="en-US" sz="3200" dirty="0">
                <a:solidFill>
                  <a:srgbClr val="FFFF00"/>
                </a:solidFill>
              </a:rPr>
              <a:t>4s</a:t>
            </a:r>
            <a:r>
              <a:rPr lang="en-US" altLang="en-US" sz="3200" baseline="30000" dirty="0">
                <a:solidFill>
                  <a:srgbClr val="FFFF00"/>
                </a:solidFill>
              </a:rPr>
              <a:t>1</a:t>
            </a:r>
            <a:r>
              <a:rPr lang="en-US" altLang="en-US" sz="3200" dirty="0">
                <a:solidFill>
                  <a:srgbClr val="FFFF00"/>
                </a:solidFill>
              </a:rPr>
              <a:t>3d</a:t>
            </a:r>
            <a:r>
              <a:rPr lang="en-US" altLang="en-US" sz="3200" baseline="30000" dirty="0">
                <a:solidFill>
                  <a:srgbClr val="FFFF00"/>
                </a:solidFill>
              </a:rPr>
              <a:t>5</a:t>
            </a:r>
          </a:p>
          <a:p>
            <a:r>
              <a:rPr lang="en-US" altLang="en-US" sz="3200" dirty="0"/>
              <a:t>Why?</a:t>
            </a:r>
          </a:p>
          <a:p>
            <a:r>
              <a:rPr lang="en-US" altLang="en-US" sz="3200" dirty="0"/>
              <a:t>This gives us two </a:t>
            </a:r>
            <a:r>
              <a:rPr lang="en-US" altLang="en-US" sz="3200" dirty="0">
                <a:solidFill>
                  <a:srgbClr val="7030A0"/>
                </a:solidFill>
              </a:rPr>
              <a:t>half filled orbitals </a:t>
            </a:r>
            <a:r>
              <a:rPr lang="en-US" altLang="en-US" sz="3200" dirty="0"/>
              <a:t>(the others are all still full)</a:t>
            </a:r>
          </a:p>
          <a:p>
            <a:r>
              <a:rPr lang="en-US" altLang="en-US" sz="3200" dirty="0"/>
              <a:t>Half full is slightly lower in energy.</a:t>
            </a:r>
          </a:p>
          <a:p>
            <a:r>
              <a:rPr lang="en-US" altLang="en-US" sz="3200" dirty="0"/>
              <a:t>The same principal applies to </a:t>
            </a:r>
            <a:r>
              <a:rPr lang="en-US" altLang="en-US" sz="3200" b="1" dirty="0">
                <a:solidFill>
                  <a:srgbClr val="FFFF00"/>
                </a:solidFill>
              </a:rPr>
              <a:t>copper.</a:t>
            </a:r>
          </a:p>
          <a:p>
            <a:endParaRPr lang="en-US" sz="2800" dirty="0"/>
          </a:p>
        </p:txBody>
      </p:sp>
    </p:spTree>
    <p:extLst>
      <p:ext uri="{BB962C8B-B14F-4D97-AF65-F5344CB8AC3E}">
        <p14:creationId xmlns:p14="http://schemas.microsoft.com/office/powerpoint/2010/main" val="32927211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Copper</a:t>
            </a:r>
            <a:endParaRPr lang="en-US" dirty="0"/>
          </a:p>
        </p:txBody>
      </p:sp>
      <p:sp>
        <p:nvSpPr>
          <p:cNvPr id="3" name="Content Placeholder 2"/>
          <p:cNvSpPr>
            <a:spLocks noGrp="1"/>
          </p:cNvSpPr>
          <p:nvPr>
            <p:ph idx="1"/>
          </p:nvPr>
        </p:nvSpPr>
        <p:spPr>
          <a:xfrm>
            <a:off x="464024" y="1998032"/>
            <a:ext cx="10686748" cy="4206240"/>
          </a:xfrm>
        </p:spPr>
        <p:txBody>
          <a:bodyPr/>
          <a:lstStyle/>
          <a:p>
            <a:r>
              <a:rPr lang="en-US" altLang="en-US" sz="2800" dirty="0"/>
              <a:t>Copper has 29 electrons so we expect:   </a:t>
            </a:r>
            <a:endParaRPr lang="en-US" altLang="en-US" sz="2800" dirty="0" smtClean="0"/>
          </a:p>
          <a:p>
            <a:pPr marL="1101720" lvl="5" indent="0">
              <a:buNone/>
            </a:pPr>
            <a:r>
              <a:rPr lang="en-US" altLang="en-US" sz="3200" dirty="0" smtClean="0"/>
              <a:t>1s</a:t>
            </a:r>
            <a:r>
              <a:rPr lang="en-US" altLang="en-US" sz="3200" baseline="30000" dirty="0" smtClean="0"/>
              <a:t>2</a:t>
            </a:r>
            <a:r>
              <a:rPr lang="en-US" altLang="en-US" sz="3200" dirty="0" smtClean="0"/>
              <a:t>2s</a:t>
            </a:r>
            <a:r>
              <a:rPr lang="en-US" altLang="en-US" sz="3200" baseline="30000" dirty="0" smtClean="0"/>
              <a:t>2</a:t>
            </a:r>
            <a:r>
              <a:rPr lang="en-US" altLang="en-US" sz="3200" dirty="0" smtClean="0"/>
              <a:t>2p</a:t>
            </a:r>
            <a:r>
              <a:rPr lang="en-US" altLang="en-US" sz="3200" baseline="30000" dirty="0" smtClean="0"/>
              <a:t>6</a:t>
            </a:r>
            <a:r>
              <a:rPr lang="en-US" altLang="en-US" sz="3200" dirty="0" smtClean="0"/>
              <a:t>3s</a:t>
            </a:r>
            <a:r>
              <a:rPr lang="en-US" altLang="en-US" sz="3200" baseline="30000" dirty="0" smtClean="0"/>
              <a:t>2</a:t>
            </a:r>
            <a:r>
              <a:rPr lang="en-US" altLang="en-US" sz="3200" dirty="0" smtClean="0"/>
              <a:t>3p</a:t>
            </a:r>
            <a:r>
              <a:rPr lang="en-US" altLang="en-US" sz="3200" baseline="30000" dirty="0" smtClean="0"/>
              <a:t>6</a:t>
            </a:r>
            <a:r>
              <a:rPr lang="en-US" altLang="en-US" sz="3200" b="1" dirty="0" smtClean="0">
                <a:solidFill>
                  <a:srgbClr val="FFFF00"/>
                </a:solidFill>
              </a:rPr>
              <a:t>4s</a:t>
            </a:r>
            <a:r>
              <a:rPr lang="en-US" altLang="en-US" sz="3200" b="1" baseline="30000" dirty="0" smtClean="0">
                <a:solidFill>
                  <a:srgbClr val="FFFF00"/>
                </a:solidFill>
              </a:rPr>
              <a:t>2</a:t>
            </a:r>
            <a:r>
              <a:rPr lang="en-US" altLang="en-US" sz="3200" b="1" dirty="0" smtClean="0">
                <a:solidFill>
                  <a:srgbClr val="FFFF00"/>
                </a:solidFill>
              </a:rPr>
              <a:t>3d</a:t>
            </a:r>
            <a:r>
              <a:rPr lang="en-US" altLang="en-US" sz="3200" b="1" baseline="30000" dirty="0" smtClean="0">
                <a:solidFill>
                  <a:srgbClr val="FFFF00"/>
                </a:solidFill>
              </a:rPr>
              <a:t>9</a:t>
            </a:r>
            <a:endParaRPr lang="en-US" altLang="en-US" sz="3200" b="1" baseline="30000" dirty="0">
              <a:solidFill>
                <a:srgbClr val="FFFF00"/>
              </a:solidFill>
            </a:endParaRPr>
          </a:p>
          <a:p>
            <a:r>
              <a:rPr lang="en-US" altLang="en-US" sz="2800" dirty="0"/>
              <a:t>But the </a:t>
            </a:r>
            <a:r>
              <a:rPr lang="en-US" altLang="en-US" sz="2800" b="1" i="1" dirty="0"/>
              <a:t>actual configuration</a:t>
            </a:r>
            <a:r>
              <a:rPr lang="en-US" altLang="en-US" sz="2800" b="1" dirty="0"/>
              <a:t> </a:t>
            </a:r>
            <a:r>
              <a:rPr lang="en-US" altLang="en-US" sz="2800" dirty="0" smtClean="0"/>
              <a:t>is: </a:t>
            </a:r>
          </a:p>
          <a:p>
            <a:pPr marL="1101720" lvl="5" indent="0">
              <a:buNone/>
            </a:pPr>
            <a:r>
              <a:rPr lang="en-US" altLang="en-US" sz="3200" dirty="0" smtClean="0"/>
              <a:t>1s</a:t>
            </a:r>
            <a:r>
              <a:rPr lang="en-US" altLang="en-US" sz="3200" baseline="30000" dirty="0" smtClean="0"/>
              <a:t>2</a:t>
            </a:r>
            <a:r>
              <a:rPr lang="en-US" altLang="en-US" sz="3200" dirty="0" smtClean="0"/>
              <a:t>2s</a:t>
            </a:r>
            <a:r>
              <a:rPr lang="en-US" altLang="en-US" sz="3200" baseline="30000" dirty="0" smtClean="0"/>
              <a:t>2</a:t>
            </a:r>
            <a:r>
              <a:rPr lang="en-US" altLang="en-US" sz="3200" dirty="0" smtClean="0"/>
              <a:t>2p</a:t>
            </a:r>
            <a:r>
              <a:rPr lang="en-US" altLang="en-US" sz="3200" baseline="30000" dirty="0" smtClean="0"/>
              <a:t>6</a:t>
            </a:r>
            <a:r>
              <a:rPr lang="en-US" altLang="en-US" sz="3200" dirty="0" smtClean="0"/>
              <a:t>3s</a:t>
            </a:r>
            <a:r>
              <a:rPr lang="en-US" altLang="en-US" sz="3200" baseline="30000" dirty="0" smtClean="0"/>
              <a:t>2</a:t>
            </a:r>
            <a:r>
              <a:rPr lang="en-US" altLang="en-US" sz="3200" dirty="0" smtClean="0"/>
              <a:t>3p</a:t>
            </a:r>
            <a:r>
              <a:rPr lang="en-US" altLang="en-US" sz="3200" baseline="30000" dirty="0" smtClean="0"/>
              <a:t>6</a:t>
            </a:r>
            <a:r>
              <a:rPr lang="en-US" altLang="en-US" sz="3200" b="1" dirty="0" smtClean="0">
                <a:solidFill>
                  <a:srgbClr val="FFFF00"/>
                </a:solidFill>
              </a:rPr>
              <a:t>4s</a:t>
            </a:r>
            <a:r>
              <a:rPr lang="en-US" altLang="en-US" sz="3200" b="1" baseline="30000" dirty="0" smtClean="0">
                <a:solidFill>
                  <a:srgbClr val="FFFF00"/>
                </a:solidFill>
              </a:rPr>
              <a:t>1</a:t>
            </a:r>
            <a:r>
              <a:rPr lang="en-US" altLang="en-US" sz="3200" b="1" dirty="0" smtClean="0">
                <a:solidFill>
                  <a:srgbClr val="FFFF00"/>
                </a:solidFill>
              </a:rPr>
              <a:t>3d</a:t>
            </a:r>
            <a:r>
              <a:rPr lang="en-US" altLang="en-US" sz="3200" b="1" baseline="30000" dirty="0" smtClean="0">
                <a:solidFill>
                  <a:srgbClr val="FFFF00"/>
                </a:solidFill>
              </a:rPr>
              <a:t>10</a:t>
            </a:r>
            <a:endParaRPr lang="en-US" altLang="en-US" sz="3200" b="1" baseline="30000" dirty="0">
              <a:solidFill>
                <a:srgbClr val="FFFF00"/>
              </a:solidFill>
            </a:endParaRPr>
          </a:p>
          <a:p>
            <a:r>
              <a:rPr lang="en-US" altLang="en-US" sz="2800" dirty="0"/>
              <a:t>This change gives one more filled orbital and one that is half filled.</a:t>
            </a:r>
          </a:p>
          <a:p>
            <a:r>
              <a:rPr lang="en-US" altLang="en-US" sz="3600" dirty="0"/>
              <a:t>Remember these exceptions: </a:t>
            </a:r>
            <a:r>
              <a:rPr lang="en-US" altLang="en-US" sz="3600" b="1" dirty="0">
                <a:solidFill>
                  <a:srgbClr val="7030A0"/>
                </a:solidFill>
              </a:rPr>
              <a:t>d</a:t>
            </a:r>
            <a:r>
              <a:rPr lang="en-US" altLang="en-US" sz="3600" b="1" baseline="30000" dirty="0">
                <a:solidFill>
                  <a:srgbClr val="7030A0"/>
                </a:solidFill>
              </a:rPr>
              <a:t>4</a:t>
            </a:r>
            <a:r>
              <a:rPr lang="en-US" altLang="en-US" sz="3600" b="1" dirty="0">
                <a:solidFill>
                  <a:srgbClr val="7030A0"/>
                </a:solidFill>
              </a:rPr>
              <a:t>, d</a:t>
            </a:r>
            <a:r>
              <a:rPr lang="en-US" altLang="en-US" sz="3600" b="1" baseline="30000" dirty="0">
                <a:solidFill>
                  <a:srgbClr val="7030A0"/>
                </a:solidFill>
              </a:rPr>
              <a:t>9</a:t>
            </a:r>
          </a:p>
          <a:p>
            <a:endParaRPr lang="en-US" dirty="0"/>
          </a:p>
        </p:txBody>
      </p:sp>
    </p:spTree>
    <p:extLst>
      <p:ext uri="{BB962C8B-B14F-4D97-AF65-F5344CB8AC3E}">
        <p14:creationId xmlns:p14="http://schemas.microsoft.com/office/powerpoint/2010/main" val="69984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29" y="284176"/>
            <a:ext cx="4135272" cy="1508760"/>
          </a:xfrm>
        </p:spPr>
        <p:txBody>
          <a:bodyPr>
            <a:normAutofit/>
          </a:bodyPr>
          <a:lstStyle/>
          <a:p>
            <a:r>
              <a:rPr lang="en-US" dirty="0" smtClean="0"/>
              <a:t>Blocks of the Periodic table</a:t>
            </a:r>
            <a:endParaRPr lang="en-US" dirty="0"/>
          </a:p>
        </p:txBody>
      </p:sp>
      <p:pic>
        <p:nvPicPr>
          <p:cNvPr id="4" name="Content Placeholder 5">
            <a:extLst>
              <a:ext uri="{FF2B5EF4-FFF2-40B4-BE49-F238E27FC236}">
                <a16:creationId xmlns:a16="http://schemas.microsoft.com/office/drawing/2014/main" id="{57F83DFD-D87A-4EC5-B4BE-F6BACFDE2B5C}"/>
              </a:ext>
            </a:extLst>
          </p:cNvPr>
          <p:cNvPicPr>
            <a:picLocks noGrp="1" noChangeAspect="1"/>
          </p:cNvPicPr>
          <p:nvPr>
            <p:ph idx="1"/>
          </p:nvPr>
        </p:nvPicPr>
        <p:blipFill>
          <a:blip r:embed="rId2"/>
          <a:stretch>
            <a:fillRect/>
          </a:stretch>
        </p:blipFill>
        <p:spPr>
          <a:xfrm>
            <a:off x="4749422" y="523692"/>
            <a:ext cx="7219665" cy="6070413"/>
          </a:xfrm>
          <a:prstGeom prst="rect">
            <a:avLst/>
          </a:prstGeom>
        </p:spPr>
      </p:pic>
    </p:spTree>
    <p:extLst>
      <p:ext uri="{BB962C8B-B14F-4D97-AF65-F5344CB8AC3E}">
        <p14:creationId xmlns:p14="http://schemas.microsoft.com/office/powerpoint/2010/main" val="1786318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Practice Problems</a:t>
            </a:r>
            <a:endParaRPr lang="en-US" dirty="0"/>
          </a:p>
        </p:txBody>
      </p:sp>
      <p:sp>
        <p:nvSpPr>
          <p:cNvPr id="4" name="Content Placeholder 2"/>
          <p:cNvSpPr>
            <a:spLocks noGrp="1"/>
          </p:cNvSpPr>
          <p:nvPr>
            <p:ph idx="1"/>
          </p:nvPr>
        </p:nvSpPr>
        <p:spPr>
          <a:xfrm>
            <a:off x="452292" y="1957089"/>
            <a:ext cx="9784080" cy="4206240"/>
          </a:xfrm>
        </p:spPr>
        <p:txBody>
          <a:bodyPr/>
          <a:lstStyle/>
          <a:p>
            <a:pPr marL="0" indent="0">
              <a:buFont typeface="Arial" panose="020B0604020202020204" pitchFamily="34" charset="0"/>
              <a:buNone/>
            </a:pPr>
            <a:r>
              <a:rPr lang="en-US" altLang="en-US" sz="3600" dirty="0" smtClean="0"/>
              <a:t>Textbook:</a:t>
            </a:r>
          </a:p>
          <a:p>
            <a:pPr marL="0" indent="0">
              <a:buFont typeface="Arial" panose="020B0604020202020204" pitchFamily="34" charset="0"/>
              <a:buNone/>
            </a:pPr>
            <a:r>
              <a:rPr lang="en-US" altLang="en-US" sz="3600" dirty="0" smtClean="0"/>
              <a:t>A.  1-2 (p 107) Already Done</a:t>
            </a:r>
          </a:p>
          <a:p>
            <a:pPr marL="0" indent="0">
              <a:buFont typeface="Arial" panose="020B0604020202020204" pitchFamily="34" charset="0"/>
              <a:buNone/>
            </a:pPr>
            <a:r>
              <a:rPr lang="en-US" altLang="en-US" sz="3600" dirty="0" smtClean="0"/>
              <a:t>B.  1-4 (p. 115) Already Done</a:t>
            </a:r>
          </a:p>
          <a:p>
            <a:pPr marL="0" indent="0">
              <a:buFont typeface="Arial" panose="020B0604020202020204" pitchFamily="34" charset="0"/>
              <a:buNone/>
            </a:pPr>
            <a:r>
              <a:rPr lang="en-US" altLang="en-US" sz="3600" dirty="0" smtClean="0"/>
              <a:t>C.  1-2 (p. 116)</a:t>
            </a:r>
          </a:p>
          <a:p>
            <a:pPr marL="0" indent="0">
              <a:buFont typeface="Arial" panose="020B0604020202020204" pitchFamily="34" charset="0"/>
              <a:buNone/>
            </a:pPr>
            <a:endParaRPr lang="en-US" altLang="en-US" sz="3600" dirty="0" smtClean="0">
              <a:solidFill>
                <a:srgbClr val="C00000"/>
              </a:solidFill>
            </a:endParaRPr>
          </a:p>
        </p:txBody>
      </p:sp>
    </p:spTree>
    <p:extLst>
      <p:ext uri="{BB962C8B-B14F-4D97-AF65-F5344CB8AC3E}">
        <p14:creationId xmlns:p14="http://schemas.microsoft.com/office/powerpoint/2010/main" val="2026063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54" y="0"/>
            <a:ext cx="8475260" cy="1508760"/>
          </a:xfrm>
        </p:spPr>
        <p:txBody>
          <a:bodyPr>
            <a:normAutofit/>
          </a:bodyPr>
          <a:lstStyle/>
          <a:p>
            <a:pPr algn="ctr"/>
            <a:r>
              <a:rPr lang="en-US" sz="3200" dirty="0" smtClean="0"/>
              <a:t>Orbitals on the Periodic Table</a:t>
            </a:r>
            <a:endParaRPr lang="en-US" sz="3200" dirty="0"/>
          </a:p>
        </p:txBody>
      </p:sp>
      <p:sp>
        <p:nvSpPr>
          <p:cNvPr id="5" name="Rectangle 4"/>
          <p:cNvSpPr/>
          <p:nvPr/>
        </p:nvSpPr>
        <p:spPr>
          <a:xfrm>
            <a:off x="1665027" y="1038556"/>
            <a:ext cx="9021170" cy="55533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2" descr="Image result for periodic table orbital block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33517" y="1242583"/>
            <a:ext cx="7751929" cy="514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274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Orbitals on the Periodic table</a:t>
            </a:r>
            <a:endParaRPr lang="en-US" dirty="0"/>
          </a:p>
        </p:txBody>
      </p:sp>
      <p:sp>
        <p:nvSpPr>
          <p:cNvPr id="5" name="Rectangle 4"/>
          <p:cNvSpPr/>
          <p:nvPr/>
        </p:nvSpPr>
        <p:spPr>
          <a:xfrm>
            <a:off x="641445" y="2238232"/>
            <a:ext cx="11236657" cy="35757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2" descr="Image result for full periodic table orbital block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3595" y="2516667"/>
            <a:ext cx="10532356" cy="281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352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a:t>
            </a:r>
            <a:r>
              <a:rPr lang="en-US" dirty="0" smtClean="0"/>
              <a:t>Work: Review Of Scientist</a:t>
            </a:r>
            <a:endParaRPr lang="en-US" dirty="0"/>
          </a:p>
        </p:txBody>
      </p:sp>
      <p:sp>
        <p:nvSpPr>
          <p:cNvPr id="3" name="Content Placeholder 2"/>
          <p:cNvSpPr>
            <a:spLocks noGrp="1"/>
          </p:cNvSpPr>
          <p:nvPr>
            <p:ph idx="1"/>
          </p:nvPr>
        </p:nvSpPr>
        <p:spPr>
          <a:xfrm>
            <a:off x="341194" y="1792936"/>
            <a:ext cx="10973351" cy="4635160"/>
          </a:xfrm>
        </p:spPr>
        <p:txBody>
          <a:bodyPr>
            <a:normAutofit/>
          </a:bodyPr>
          <a:lstStyle/>
          <a:p>
            <a:r>
              <a:rPr lang="en-US" sz="2400" dirty="0" smtClean="0"/>
              <a:t>Work with a group according to your </a:t>
            </a:r>
            <a:r>
              <a:rPr lang="en-US" sz="2400" b="1" i="1" u="sng" dirty="0" smtClean="0"/>
              <a:t>seat number </a:t>
            </a:r>
            <a:r>
              <a:rPr lang="en-US" sz="2400" dirty="0" smtClean="0"/>
              <a:t>to find at least 2 things that were significant about your assigned scientist</a:t>
            </a:r>
          </a:p>
          <a:p>
            <a:pPr lvl="2"/>
            <a:r>
              <a:rPr lang="en-US" sz="2400" dirty="0" smtClean="0"/>
              <a:t>1-4: </a:t>
            </a:r>
            <a:r>
              <a:rPr lang="de-DE" sz="2400" dirty="0"/>
              <a:t>Louis de </a:t>
            </a:r>
            <a:r>
              <a:rPr lang="de-DE" sz="2400" dirty="0" smtClean="0"/>
              <a:t>Broglie</a:t>
            </a:r>
            <a:endParaRPr lang="de-DE" sz="2400" dirty="0"/>
          </a:p>
          <a:p>
            <a:pPr lvl="2"/>
            <a:r>
              <a:rPr lang="de-DE" sz="2400" dirty="0" smtClean="0"/>
              <a:t>5-8: Werner </a:t>
            </a:r>
            <a:r>
              <a:rPr lang="de-DE" sz="2400" dirty="0"/>
              <a:t>Heisenberg	</a:t>
            </a:r>
          </a:p>
          <a:p>
            <a:pPr lvl="2"/>
            <a:r>
              <a:rPr lang="de-DE" sz="2400" dirty="0" smtClean="0"/>
              <a:t>9-12: Niels Bohr</a:t>
            </a:r>
            <a:endParaRPr lang="de-DE" sz="2400" dirty="0"/>
          </a:p>
          <a:p>
            <a:pPr lvl="2"/>
            <a:r>
              <a:rPr lang="de-DE" sz="2400" dirty="0" smtClean="0"/>
              <a:t>13-16: Max </a:t>
            </a:r>
            <a:r>
              <a:rPr lang="de-DE" sz="2400" dirty="0"/>
              <a:t>Planck	</a:t>
            </a:r>
          </a:p>
          <a:p>
            <a:pPr lvl="2"/>
            <a:r>
              <a:rPr lang="de-DE" sz="2400" dirty="0" smtClean="0"/>
              <a:t>17-20: Albert Einstein</a:t>
            </a:r>
            <a:endParaRPr lang="de-DE" sz="2400" dirty="0"/>
          </a:p>
          <a:p>
            <a:pPr lvl="2"/>
            <a:r>
              <a:rPr lang="de-DE" sz="2400" dirty="0" smtClean="0"/>
              <a:t>21-25: Erwin Schrödinger</a:t>
            </a:r>
          </a:p>
          <a:p>
            <a:r>
              <a:rPr lang="de-DE" sz="2400" dirty="0" smtClean="0"/>
              <a:t>When you are done write them on the large board on the wall and finish your Periodic Table of Electron Configurations</a:t>
            </a:r>
            <a:endParaRPr lang="de-DE" sz="2400" dirty="0"/>
          </a:p>
          <a:p>
            <a:pPr lvl="1"/>
            <a:endParaRPr lang="en-US" sz="2600" dirty="0"/>
          </a:p>
        </p:txBody>
      </p:sp>
    </p:spTree>
    <p:extLst>
      <p:ext uri="{BB962C8B-B14F-4D97-AF65-F5344CB8AC3E}">
        <p14:creationId xmlns:p14="http://schemas.microsoft.com/office/powerpoint/2010/main" val="4149674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p:txBody>
          <a:bodyPr>
            <a:normAutofit/>
          </a:bodyPr>
          <a:lstStyle/>
          <a:p>
            <a:r>
              <a:rPr lang="en-US" altLang="en-US" sz="4000" b="1" dirty="0">
                <a:solidFill>
                  <a:srgbClr val="7030A0"/>
                </a:solidFill>
              </a:rPr>
              <a:t>State</a:t>
            </a:r>
            <a:r>
              <a:rPr lang="en-US" altLang="en-US" sz="4000" dirty="0">
                <a:solidFill>
                  <a:srgbClr val="7030A0"/>
                </a:solidFill>
              </a:rPr>
              <a:t> </a:t>
            </a:r>
            <a:r>
              <a:rPr lang="en-US" altLang="en-US" sz="4000" dirty="0"/>
              <a:t>the </a:t>
            </a:r>
            <a:r>
              <a:rPr lang="en-US" altLang="en-US" sz="4000" i="1" dirty="0"/>
              <a:t>Aufbau principle,</a:t>
            </a:r>
            <a:r>
              <a:rPr lang="en-US" altLang="en-US" sz="4000" dirty="0"/>
              <a:t> the </a:t>
            </a:r>
            <a:r>
              <a:rPr lang="en-US" altLang="en-US" sz="4000" i="1" dirty="0"/>
              <a:t>Pauli exclusion principle,</a:t>
            </a:r>
            <a:r>
              <a:rPr lang="en-US" altLang="en-US" sz="4000" dirty="0"/>
              <a:t> and </a:t>
            </a:r>
            <a:r>
              <a:rPr lang="en-US" altLang="en-US" sz="4000" i="1" dirty="0"/>
              <a:t>Hund’s rule</a:t>
            </a:r>
            <a:r>
              <a:rPr lang="en-US" altLang="en-US" sz="4000" i="1" dirty="0" smtClean="0"/>
              <a:t>.</a:t>
            </a:r>
            <a:endParaRPr lang="en-US" altLang="en-US" sz="4000" i="1" dirty="0"/>
          </a:p>
        </p:txBody>
      </p:sp>
    </p:spTree>
    <p:extLst>
      <p:ext uri="{BB962C8B-B14F-4D97-AF65-F5344CB8AC3E}">
        <p14:creationId xmlns:p14="http://schemas.microsoft.com/office/powerpoint/2010/main" val="170073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533" y="-239518"/>
            <a:ext cx="5075051" cy="1508760"/>
          </a:xfrm>
        </p:spPr>
        <p:txBody>
          <a:bodyPr/>
          <a:lstStyle/>
          <a:p>
            <a:r>
              <a:rPr lang="en-US" dirty="0" smtClean="0"/>
              <a:t>Aufbau Principle</a:t>
            </a:r>
            <a:endParaRPr lang="en-US" dirty="0"/>
          </a:p>
        </p:txBody>
      </p:sp>
      <p:graphicFrame>
        <p:nvGraphicFramePr>
          <p:cNvPr id="4" name="Object 10"/>
          <p:cNvGraphicFramePr>
            <a:graphicFrameLocks noChangeAspect="1"/>
          </p:cNvGraphicFramePr>
          <p:nvPr>
            <p:extLst>
              <p:ext uri="{D42A27DB-BD31-4B8C-83A1-F6EECF244321}">
                <p14:modId xmlns:p14="http://schemas.microsoft.com/office/powerpoint/2010/main" val="3785045258"/>
              </p:ext>
            </p:extLst>
          </p:nvPr>
        </p:nvGraphicFramePr>
        <p:xfrm>
          <a:off x="550731" y="818866"/>
          <a:ext cx="5475990" cy="5229898"/>
        </p:xfrm>
        <a:graphic>
          <a:graphicData uri="http://schemas.openxmlformats.org/presentationml/2006/ole">
            <mc:AlternateContent xmlns:mc="http://schemas.openxmlformats.org/markup-compatibility/2006">
              <mc:Choice xmlns:v="urn:schemas-microsoft-com:vml" Requires="v">
                <p:oleObj spid="_x0000_s1049" name="Image" r:id="rId3" imgW="5601161" imgH="5350363" progId="Photoshop.Image.7">
                  <p:embed/>
                </p:oleObj>
              </mc:Choice>
              <mc:Fallback>
                <p:oleObj name="Image" r:id="rId3" imgW="5601161" imgH="5350363" progId="Photoshop.Image.7">
                  <p:embed/>
                  <p:pic>
                    <p:nvPicPr>
                      <p:cNvPr id="51206"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731" y="818866"/>
                        <a:ext cx="5475990" cy="5229898"/>
                      </a:xfrm>
                      <a:prstGeom prst="rect">
                        <a:avLst/>
                      </a:prstGeom>
                      <a:noFill/>
                      <a:ln>
                        <a:noFill/>
                      </a:ln>
                      <a:effectLst/>
                    </p:spPr>
                  </p:pic>
                </p:oleObj>
              </mc:Fallback>
            </mc:AlternateContent>
          </a:graphicData>
        </a:graphic>
      </p:graphicFrame>
      <p:sp>
        <p:nvSpPr>
          <p:cNvPr id="8" name="Content Placeholder 7"/>
          <p:cNvSpPr>
            <a:spLocks noGrp="1"/>
          </p:cNvSpPr>
          <p:nvPr>
            <p:ph idx="1"/>
          </p:nvPr>
        </p:nvSpPr>
        <p:spPr>
          <a:xfrm>
            <a:off x="6469038" y="1842524"/>
            <a:ext cx="5050223" cy="4206240"/>
          </a:xfrm>
        </p:spPr>
        <p:txBody>
          <a:bodyPr/>
          <a:lstStyle/>
          <a:p>
            <a:r>
              <a:rPr lang="en-US" dirty="0" smtClean="0"/>
              <a:t>An electron occupies the lowest-energy orbital it can achieve. </a:t>
            </a:r>
          </a:p>
          <a:p>
            <a:r>
              <a:rPr lang="en-US" dirty="0" smtClean="0"/>
              <a:t>Each box represents an orbital </a:t>
            </a:r>
          </a:p>
          <a:p>
            <a:r>
              <a:rPr lang="en-US" dirty="0" smtClean="0"/>
              <a:t>The order of increasing energy is on the vertical axis</a:t>
            </a:r>
          </a:p>
          <a:p>
            <a:r>
              <a:rPr lang="en-US" sz="3600" dirty="0" smtClean="0"/>
              <a:t>1s, 2s, 2p, 3s, 3p, 4s, 3d, 4p, 5s, 4d, 5p, 6s, 4f, 5d, 6p, 7s, 5f, 6d</a:t>
            </a:r>
          </a:p>
          <a:p>
            <a:endParaRPr lang="en-US" dirty="0"/>
          </a:p>
        </p:txBody>
      </p:sp>
    </p:spTree>
    <p:extLst>
      <p:ext uri="{BB962C8B-B14F-4D97-AF65-F5344CB8AC3E}">
        <p14:creationId xmlns:p14="http://schemas.microsoft.com/office/powerpoint/2010/main" val="2664940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794</TotalTime>
  <Words>1551</Words>
  <Application>Microsoft Office PowerPoint</Application>
  <PresentationFormat>Widescreen</PresentationFormat>
  <Paragraphs>307</Paragraphs>
  <Slides>40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9" baseType="lpstr">
      <vt:lpstr>Arial</vt:lpstr>
      <vt:lpstr>Calibri</vt:lpstr>
      <vt:lpstr>Corbel</vt:lpstr>
      <vt:lpstr>Monotype Sorts</vt:lpstr>
      <vt:lpstr>Times New Roman</vt:lpstr>
      <vt:lpstr>Wingdings</vt:lpstr>
      <vt:lpstr>Banded</vt:lpstr>
      <vt:lpstr>Image</vt:lpstr>
      <vt:lpstr>Equation</vt:lpstr>
      <vt:lpstr>Electron Configurations</vt:lpstr>
      <vt:lpstr>What do these mean? </vt:lpstr>
      <vt:lpstr>Objective</vt:lpstr>
      <vt:lpstr>Blocks of the Periodic table</vt:lpstr>
      <vt:lpstr>Orbitals on the Periodic Table</vt:lpstr>
      <vt:lpstr>Orbitals on the Periodic table</vt:lpstr>
      <vt:lpstr>Bell Work: Review Of Scientist</vt:lpstr>
      <vt:lpstr>Objective </vt:lpstr>
      <vt:lpstr>Aufbau Principle</vt:lpstr>
      <vt:lpstr>Pauli Exclusion Principle</vt:lpstr>
      <vt:lpstr>Hund’s Rule</vt:lpstr>
      <vt:lpstr>PowerPoint Presentation</vt:lpstr>
      <vt:lpstr>PowerPoint Presentation</vt:lpstr>
      <vt:lpstr>PowerPoint Presentation</vt:lpstr>
      <vt:lpstr>PowerPoint Presentation</vt:lpstr>
      <vt:lpstr>PowerPoint Presentation</vt:lpstr>
      <vt:lpstr>Representing Electron Configurations</vt:lpstr>
      <vt:lpstr>Representing Electron Configuration Continued</vt:lpstr>
      <vt:lpstr>Sample Problem A</vt:lpstr>
      <vt:lpstr>Sample Problem A solution</vt:lpstr>
      <vt:lpstr>Sample Problem A Solution</vt:lpstr>
      <vt:lpstr>Sample Problem A Solution</vt:lpstr>
      <vt:lpstr>4.3 Practice Problems</vt:lpstr>
      <vt:lpstr>Elements in the Second Period</vt:lpstr>
      <vt:lpstr>Terminology</vt:lpstr>
      <vt:lpstr>Elements in the third period</vt:lpstr>
      <vt:lpstr>Elements in the fourth Period</vt:lpstr>
      <vt:lpstr>Elements in the fifth Period</vt:lpstr>
      <vt:lpstr>Notecard: Aufbau Diagram Order that orbitals fill  </vt:lpstr>
      <vt:lpstr>Noble-Gas Notation</vt:lpstr>
      <vt:lpstr>Sample Problem B</vt:lpstr>
      <vt:lpstr>Sample B Solution</vt:lpstr>
      <vt:lpstr>4.3 Practice Problems</vt:lpstr>
      <vt:lpstr>Sample Problem C</vt:lpstr>
      <vt:lpstr>Sample Problem C Solution</vt:lpstr>
      <vt:lpstr>Exceptions to Aufbau principle</vt:lpstr>
      <vt:lpstr>Look At these configurations</vt:lpstr>
      <vt:lpstr>Chromium is actually</vt:lpstr>
      <vt:lpstr>Copper</vt:lpstr>
      <vt:lpstr>4.3 Practice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Configurations</dc:title>
  <dc:creator>Rhonda Rogers</dc:creator>
  <cp:lastModifiedBy>Rhonda Rogers</cp:lastModifiedBy>
  <cp:revision>38</cp:revision>
  <dcterms:created xsi:type="dcterms:W3CDTF">2018-11-15T13:40:07Z</dcterms:created>
  <dcterms:modified xsi:type="dcterms:W3CDTF">2018-11-16T18:45:37Z</dcterms:modified>
</cp:coreProperties>
</file>