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5" r:id="rId18"/>
    <p:sldId id="272" r:id="rId19"/>
    <p:sldId id="273" r:id="rId20"/>
    <p:sldId id="287" r:id="rId21"/>
    <p:sldId id="274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8" r:id="rId34"/>
    <p:sldId id="289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CFC6CF8C-08EE-48DD-8F8F-4BCDBA39E5FA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123BD4D9-2F06-444D-B61A-5B2F7C60E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891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6CF8C-08EE-48DD-8F8F-4BCDBA39E5FA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BD4D9-2F06-444D-B61A-5B2F7C60E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46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CFC6CF8C-08EE-48DD-8F8F-4BCDBA39E5FA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123BD4D9-2F06-444D-B61A-5B2F7C60E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029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6CF8C-08EE-48DD-8F8F-4BCDBA39E5FA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BD4D9-2F06-444D-B61A-5B2F7C60E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061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CFC6CF8C-08EE-48DD-8F8F-4BCDBA39E5FA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123BD4D9-2F06-444D-B61A-5B2F7C60E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97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CFC6CF8C-08EE-48DD-8F8F-4BCDBA39E5FA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123BD4D9-2F06-444D-B61A-5B2F7C60E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027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CFC6CF8C-08EE-48DD-8F8F-4BCDBA39E5FA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123BD4D9-2F06-444D-B61A-5B2F7C60E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949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6CF8C-08EE-48DD-8F8F-4BCDBA39E5FA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BD4D9-2F06-444D-B61A-5B2F7C60E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68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CFC6CF8C-08EE-48DD-8F8F-4BCDBA39E5FA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123BD4D9-2F06-444D-B61A-5B2F7C60E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986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6CF8C-08EE-48DD-8F8F-4BCDBA39E5FA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BD4D9-2F06-444D-B61A-5B2F7C60E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06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CFC6CF8C-08EE-48DD-8F8F-4BCDBA39E5FA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123BD4D9-2F06-444D-B61A-5B2F7C60E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11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6CF8C-08EE-48DD-8F8F-4BCDBA39E5FA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BD4D9-2F06-444D-B61A-5B2F7C60E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86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jaAxUO6-Uw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871B5-FB09-47D8-90BC-0FFC830D82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Quantum Numbers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E4B3B6-1A1D-45CC-AC64-A59C1844C2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Orbitals, Spins, and More</a:t>
            </a:r>
          </a:p>
        </p:txBody>
      </p:sp>
    </p:spTree>
    <p:extLst>
      <p:ext uri="{BB962C8B-B14F-4D97-AF65-F5344CB8AC3E}">
        <p14:creationId xmlns:p14="http://schemas.microsoft.com/office/powerpoint/2010/main" val="262165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C1237-D6B7-4598-9731-85FAC669A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Sense of Heisenberg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575AB-52C3-4598-86D0-5AA3B8B25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To measure where a electron is, we use light.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But the light energy moves the electron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And hitting the electron changes the frequency of the light.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SOOOO to measure the location we have to change the velocity and to measure velocity we have to change the location.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250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77DF0-64AC-45C0-9806-0FE5DB34B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Schrödinger Wave Equation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B736B-71BA-4571-9BC6-A42BAFD8F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 lnSpcReduction="10000"/>
          </a:bodyPr>
          <a:lstStyle/>
          <a:p>
            <a:pPr>
              <a:buFontTx/>
              <a:buChar char="•"/>
            </a:pPr>
            <a:r>
              <a:rPr lang="en-US" altLang="en-US" dirty="0"/>
              <a:t>In 1926, Austrian physicist Erwin Schrödinger developed an equation that treated electrons in atoms as waves.</a:t>
            </a:r>
            <a:endParaRPr lang="en-US" altLang="en-US" sz="1100" dirty="0"/>
          </a:p>
          <a:p>
            <a:pPr>
              <a:buFontTx/>
              <a:buChar char="•"/>
            </a:pPr>
            <a:r>
              <a:rPr lang="en-US" altLang="en-US" dirty="0"/>
              <a:t>Together with the Heisenberg uncertainty principle, the Schrödinger wave equation laid the foundation for modern quantum theory.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Equation for the  </a:t>
            </a:r>
            <a:r>
              <a:rPr lang="en-US" altLang="en-US" u="sng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probability</a:t>
            </a:r>
            <a:r>
              <a:rPr lang="en-US" altLang="en-US" dirty="0">
                <a:cs typeface="Arial" panose="020B0604020202020204" pitchFamily="34" charset="0"/>
              </a:rPr>
              <a:t> of a single electron being found along a single axis (x-axis)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10" descr="http://www.physlink.com/Education/AskExperts/Images/ae329a.jpg">
            <a:extLst>
              <a:ext uri="{FF2B5EF4-FFF2-40B4-BE49-F238E27FC236}">
                <a16:creationId xmlns:a16="http://schemas.microsoft.com/office/drawing/2014/main" id="{E03C3967-36A6-4523-832E-D33242156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456" y="2894728"/>
            <a:ext cx="5135563" cy="202247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schrodinger">
            <a:extLst>
              <a:ext uri="{FF2B5EF4-FFF2-40B4-BE49-F238E27FC236}">
                <a16:creationId xmlns:a16="http://schemas.microsoft.com/office/drawing/2014/main" id="{2D1AEF37-36AD-429C-9403-708A25CA7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30" y="310855"/>
            <a:ext cx="1825662" cy="2583873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94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65142-CBF3-470B-B9EC-A93216563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819FA-38B7-46A2-B5DC-453EC46BA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altLang="en-US" sz="2000" b="1" dirty="0">
                <a:solidFill>
                  <a:schemeClr val="accent1"/>
                </a:solidFill>
              </a:rPr>
              <a:t>Quantum theory</a:t>
            </a:r>
            <a:r>
              <a:rPr lang="en-US" altLang="en-US" sz="2000" dirty="0">
                <a:solidFill>
                  <a:schemeClr val="accent1"/>
                </a:solidFill>
              </a:rPr>
              <a:t> </a:t>
            </a:r>
            <a:r>
              <a:rPr lang="en-US" altLang="en-US" sz="2000" dirty="0"/>
              <a:t>describes mathematically the wave properties of electrons and other very small particles.</a:t>
            </a:r>
          </a:p>
          <a:p>
            <a:pPr>
              <a:spcBef>
                <a:spcPct val="75000"/>
              </a:spcBef>
              <a:buFontTx/>
              <a:buChar char="•"/>
            </a:pPr>
            <a:r>
              <a:rPr lang="en-US" altLang="en-US" sz="2000" dirty="0"/>
              <a:t>Electrons do not travel around the nucleus in neat orbits, as Bohr had postulated.</a:t>
            </a:r>
          </a:p>
          <a:p>
            <a:pPr>
              <a:spcBef>
                <a:spcPct val="75000"/>
              </a:spcBef>
              <a:buFontTx/>
              <a:buChar char="•"/>
            </a:pPr>
            <a:r>
              <a:rPr lang="en-US" altLang="en-US" sz="2000" dirty="0"/>
              <a:t>Instead, they exist in certain regions called orbitals.</a:t>
            </a:r>
          </a:p>
          <a:p>
            <a:pPr>
              <a:spcBef>
                <a:spcPct val="75000"/>
              </a:spcBef>
              <a:buFontTx/>
              <a:buChar char="•"/>
            </a:pPr>
            <a:r>
              <a:rPr lang="en-US" altLang="en-US" sz="2000" dirty="0"/>
              <a:t>An </a:t>
            </a:r>
            <a:r>
              <a:rPr lang="en-US" altLang="en-US" sz="2000" b="1" dirty="0">
                <a:solidFill>
                  <a:schemeClr val="accent1"/>
                </a:solidFill>
              </a:rPr>
              <a:t>orbital</a:t>
            </a:r>
            <a:r>
              <a:rPr lang="en-US" altLang="en-US" sz="2000" dirty="0"/>
              <a:t> is a three-dimensional region around the nucleus that indicates the probable location of an electron.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9421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B5FED-5351-42DE-BF3F-7B778BA05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Quantum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89EE8-478C-4D87-BEBC-09332D82A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Things that are very small </a:t>
            </a:r>
            <a:r>
              <a:rPr lang="en-US" altLang="en-US" sz="2800" i="1" dirty="0"/>
              <a:t>behave differently</a:t>
            </a:r>
            <a:r>
              <a:rPr lang="en-US" altLang="en-US" sz="2800" dirty="0"/>
              <a:t> from things big enough to see.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The </a:t>
            </a:r>
            <a:r>
              <a:rPr lang="en-US" altLang="en-US" sz="2800" i="1" u="sng" dirty="0">
                <a:solidFill>
                  <a:schemeClr val="accent1"/>
                </a:solidFill>
              </a:rPr>
              <a:t>quantum mechanical model</a:t>
            </a:r>
            <a:r>
              <a:rPr lang="en-US" altLang="en-US" sz="2800" dirty="0">
                <a:solidFill>
                  <a:schemeClr val="accent1"/>
                </a:solidFill>
              </a:rPr>
              <a:t> </a:t>
            </a:r>
            <a:r>
              <a:rPr lang="en-US" altLang="en-US" sz="2800" dirty="0"/>
              <a:t>is a </a:t>
            </a:r>
            <a:r>
              <a:rPr lang="en-US" altLang="en-US" sz="2800" u="sng" dirty="0"/>
              <a:t>mathematical solution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It is not like anything you can see (like plum pudding!)</a:t>
            </a:r>
          </a:p>
          <a:p>
            <a:r>
              <a:rPr lang="en-US" sz="2000" dirty="0">
                <a:hlinkClick r:id="rId2"/>
              </a:rPr>
              <a:t>Schrödinger's Cat Paradox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269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AA71C-53A9-472C-BD3F-B8B460775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Quantum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AB38B-85DC-4AD2-AAD5-6DC5407D5E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altLang="en-US" sz="2400" dirty="0"/>
              <a:t>Has energy levels for electrons.</a:t>
            </a:r>
          </a:p>
          <a:p>
            <a:r>
              <a:rPr lang="en-US" altLang="en-US" sz="2400" dirty="0"/>
              <a:t>Orbits are not circular like Bohr’s Model Predicted</a:t>
            </a:r>
          </a:p>
          <a:p>
            <a:r>
              <a:rPr lang="en-US" altLang="en-US" sz="2400" dirty="0"/>
              <a:t>It can only tell us the </a:t>
            </a:r>
            <a:r>
              <a:rPr lang="en-US" altLang="en-US" sz="2400" b="1" u="sng" dirty="0"/>
              <a:t>probability</a:t>
            </a:r>
            <a:r>
              <a:rPr lang="en-US" altLang="en-US" sz="2400" dirty="0"/>
              <a:t> of finding an electron a certain distance from the nucleus.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e</a:t>
            </a:r>
            <a:r>
              <a:rPr lang="en-US" altLang="en-US" sz="2400" baseline="30000" dirty="0"/>
              <a:t>-</a:t>
            </a:r>
            <a:r>
              <a:rPr lang="en-US" altLang="en-US" sz="2400" dirty="0"/>
              <a:t> found inside blurry “electron cloud” (area where there’s  </a:t>
            </a:r>
            <a:r>
              <a:rPr lang="en-US" altLang="en-US" sz="2400" i="1" dirty="0"/>
              <a:t>chance </a:t>
            </a:r>
            <a:r>
              <a:rPr lang="en-US" altLang="en-US" sz="2400" dirty="0"/>
              <a:t>of finding </a:t>
            </a:r>
            <a:r>
              <a:rPr lang="en-US" altLang="en-US" sz="2400" dirty="0">
                <a:solidFill>
                  <a:schemeClr val="tx2"/>
                </a:solidFill>
              </a:rPr>
              <a:t>e</a:t>
            </a:r>
            <a:r>
              <a:rPr lang="en-US" altLang="en-US" sz="2400" baseline="30000" dirty="0">
                <a:solidFill>
                  <a:schemeClr val="tx2"/>
                </a:solidFill>
              </a:rPr>
              <a:t>-</a:t>
            </a:r>
            <a:r>
              <a:rPr lang="en-US" altLang="en-US" sz="2400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5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4DAFD-0A04-4197-BA9E-29D286116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Potentially Great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55196-3606-40B4-8184-D82254489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4291" y="277091"/>
            <a:ext cx="7398327" cy="6400800"/>
          </a:xfrm>
        </p:spPr>
        <p:txBody>
          <a:bodyPr>
            <a:normAutofit/>
          </a:bodyPr>
          <a:lstStyle/>
          <a:p>
            <a:pPr marL="0" indent="0">
              <a:buClr>
                <a:srgbClr val="002060"/>
              </a:buClr>
              <a:buFont typeface="Arial" charset="0"/>
              <a:buNone/>
              <a:defRPr/>
            </a:pPr>
            <a:r>
              <a:rPr lang="en-US" altLang="en-US" sz="2400" b="1" dirty="0"/>
              <a:t>Quantum Model</a:t>
            </a:r>
          </a:p>
          <a:p>
            <a:pPr marL="576263" indent="0">
              <a:spcBef>
                <a:spcPts val="600"/>
              </a:spcBef>
              <a:buClr>
                <a:srgbClr val="002060"/>
              </a:buClr>
              <a:buFont typeface="Arial" charset="0"/>
              <a:buNone/>
              <a:defRPr/>
            </a:pPr>
            <a:r>
              <a:rPr lang="en-US" altLang="en-US" sz="2000" b="1" dirty="0"/>
              <a:t> </a:t>
            </a:r>
            <a:r>
              <a:rPr lang="en-US" altLang="en-US" sz="2000" b="1" u="sng" dirty="0"/>
              <a:t>Louis de Broglie </a:t>
            </a:r>
          </a:p>
          <a:p>
            <a:pPr marL="1320800" indent="-287338">
              <a:spcBef>
                <a:spcPts val="600"/>
              </a:spcBef>
              <a:buClr>
                <a:srgbClr val="002060"/>
              </a:buClr>
              <a:buFontTx/>
              <a:buChar char="-"/>
              <a:defRPr/>
            </a:pPr>
            <a:r>
              <a:rPr lang="en-US" altLang="en-US" sz="2000" b="1" dirty="0"/>
              <a:t>e- exists as waves at specific frequencies</a:t>
            </a:r>
          </a:p>
          <a:p>
            <a:pPr marL="1252538" indent="-219075">
              <a:spcBef>
                <a:spcPts val="600"/>
              </a:spcBef>
              <a:buClr>
                <a:srgbClr val="002060"/>
              </a:buClr>
              <a:buFontTx/>
              <a:buChar char="-"/>
              <a:defRPr/>
            </a:pPr>
            <a:r>
              <a:rPr lang="en-US" altLang="en-US" sz="2000" b="1" dirty="0"/>
              <a:t>can be bent (diffraction) and interfere with each other (interference)</a:t>
            </a:r>
          </a:p>
          <a:p>
            <a:pPr marL="1033463" indent="-457200">
              <a:buClr>
                <a:srgbClr val="002060"/>
              </a:buClr>
              <a:buFont typeface="Arial" charset="0"/>
              <a:buNone/>
              <a:defRPr/>
            </a:pPr>
            <a:r>
              <a:rPr lang="en-US" altLang="en-US" sz="2000" b="1" dirty="0"/>
              <a:t> </a:t>
            </a:r>
            <a:r>
              <a:rPr lang="en-US" altLang="en-US" sz="2000" b="1" u="sng" dirty="0"/>
              <a:t>Werner Heisenberg </a:t>
            </a:r>
          </a:p>
          <a:p>
            <a:pPr marL="1033463" indent="-457200">
              <a:buClr>
                <a:srgbClr val="002060"/>
              </a:buClr>
              <a:buFont typeface="Arial" charset="0"/>
              <a:buNone/>
              <a:defRPr/>
            </a:pPr>
            <a:r>
              <a:rPr lang="en-US" altLang="en-US" sz="2000" b="1" dirty="0"/>
              <a:t>	-Heisenberg Uncertainty Principle</a:t>
            </a:r>
          </a:p>
          <a:p>
            <a:pPr marL="1320800" indent="-287338">
              <a:buClr>
                <a:srgbClr val="002060"/>
              </a:buClr>
              <a:buFont typeface="Arial" charset="0"/>
              <a:buNone/>
              <a:defRPr/>
            </a:pPr>
            <a:r>
              <a:rPr lang="en-US" altLang="en-US" sz="2000" b="1" dirty="0"/>
              <a:t>- impossible to determine simultaneously both position and velocity of an e-</a:t>
            </a:r>
          </a:p>
          <a:p>
            <a:pPr marL="1033463" indent="-457200">
              <a:buClr>
                <a:srgbClr val="002060"/>
              </a:buClr>
              <a:buFont typeface="Arial" charset="0"/>
              <a:buNone/>
              <a:defRPr/>
            </a:pPr>
            <a:r>
              <a:rPr lang="en-US" altLang="en-US" sz="2000" b="1" dirty="0"/>
              <a:t> </a:t>
            </a:r>
            <a:r>
              <a:rPr lang="en-US" altLang="en-US" sz="2000" b="1" u="sng" dirty="0"/>
              <a:t>Erwin Schrödinger Wave Equation</a:t>
            </a:r>
          </a:p>
          <a:p>
            <a:pPr marL="1490662" indent="-457200">
              <a:buClr>
                <a:srgbClr val="002060"/>
              </a:buClr>
              <a:buFontTx/>
              <a:buChar char="-"/>
              <a:defRPr/>
            </a:pPr>
            <a:r>
              <a:rPr lang="en-US" altLang="en-US" sz="2000" b="1" dirty="0"/>
              <a:t>developed equation to treat e- as waves</a:t>
            </a:r>
          </a:p>
          <a:p>
            <a:pPr marL="1490662" indent="-457200">
              <a:buClr>
                <a:srgbClr val="002060"/>
              </a:buClr>
              <a:buFontTx/>
              <a:buChar char="-"/>
              <a:defRPr/>
            </a:pPr>
            <a:r>
              <a:rPr lang="en-US" altLang="en-US" sz="2000" b="1" dirty="0"/>
              <a:t>responsible for 3 of the 4 quantum numbers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39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D8D4E-42EF-4F58-B083-31EC01A1B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5C87D-AD89-44C2-9690-A8A50E387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4291" y="41562"/>
            <a:ext cx="7530651" cy="6400800"/>
          </a:xfrm>
        </p:spPr>
        <p:txBody>
          <a:bodyPr anchor="t">
            <a:normAutofit/>
          </a:bodyPr>
          <a:lstStyle/>
          <a:p>
            <a:pPr>
              <a:spcBef>
                <a:spcPct val="75000"/>
              </a:spcBef>
              <a:buFontTx/>
              <a:buChar char="•"/>
            </a:pPr>
            <a:r>
              <a:rPr lang="en-US" altLang="en-US" sz="2000" b="1" dirty="0"/>
              <a:t>Quantum numbers</a:t>
            </a:r>
            <a:r>
              <a:rPr lang="en-US" altLang="en-US" sz="2000" dirty="0"/>
              <a:t> specify the properties of atomic orbitals and the properties of electrons in orbitals.</a:t>
            </a:r>
          </a:p>
          <a:p>
            <a:pPr>
              <a:spcBef>
                <a:spcPct val="75000"/>
              </a:spcBef>
              <a:buFontTx/>
              <a:buChar char="•"/>
            </a:pPr>
            <a:r>
              <a:rPr lang="en-US" altLang="en-US" sz="2000" b="1" dirty="0"/>
              <a:t>Principal quantum number,</a:t>
            </a:r>
            <a:r>
              <a:rPr lang="en-US" altLang="en-US" sz="2000" dirty="0"/>
              <a:t> </a:t>
            </a:r>
          </a:p>
          <a:p>
            <a:pPr lvl="1">
              <a:spcBef>
                <a:spcPct val="75000"/>
              </a:spcBef>
              <a:buFontTx/>
              <a:buChar char="•"/>
            </a:pPr>
            <a:r>
              <a:rPr lang="en-US" altLang="en-US" sz="1800" dirty="0"/>
              <a:t>symbolized by </a:t>
            </a:r>
            <a:r>
              <a:rPr lang="en-US" altLang="en-US" sz="1800" i="1" dirty="0"/>
              <a:t>n,</a:t>
            </a:r>
            <a:r>
              <a:rPr lang="en-US" altLang="en-US" sz="1800" dirty="0"/>
              <a:t> indicates the main energy level occupied by the electron.</a:t>
            </a:r>
          </a:p>
          <a:p>
            <a:pPr>
              <a:spcBef>
                <a:spcPct val="75000"/>
              </a:spcBef>
              <a:buFontTx/>
              <a:buChar char="•"/>
            </a:pPr>
            <a:r>
              <a:rPr lang="en-US" altLang="en-US" sz="2000" b="1" dirty="0"/>
              <a:t>Angular momentum quantum number</a:t>
            </a:r>
          </a:p>
          <a:p>
            <a:pPr lvl="1">
              <a:spcBef>
                <a:spcPct val="75000"/>
              </a:spcBef>
              <a:buFontTx/>
              <a:buChar char="•"/>
            </a:pPr>
            <a:r>
              <a:rPr lang="en-US" altLang="en-US" sz="1800" dirty="0"/>
              <a:t>symbolized by </a:t>
            </a:r>
            <a:r>
              <a:rPr lang="en-US" altLang="en-US" sz="1800" i="1" dirty="0"/>
              <a:t>l,</a:t>
            </a:r>
            <a:r>
              <a:rPr lang="en-US" altLang="en-US" sz="1800" dirty="0"/>
              <a:t> indicates the shape of the orbital.</a:t>
            </a:r>
          </a:p>
          <a:p>
            <a:pPr>
              <a:spcBef>
                <a:spcPct val="75000"/>
              </a:spcBef>
              <a:buFontTx/>
              <a:buChar char="•"/>
            </a:pPr>
            <a:r>
              <a:rPr lang="en-US" altLang="en-US" sz="2000" b="1" dirty="0"/>
              <a:t>Magnetic quantum number</a:t>
            </a:r>
          </a:p>
          <a:p>
            <a:pPr lvl="1">
              <a:spcBef>
                <a:spcPct val="75000"/>
              </a:spcBef>
              <a:buFontTx/>
              <a:buChar char="•"/>
            </a:pPr>
            <a:r>
              <a:rPr lang="en-US" altLang="en-US" sz="1800" dirty="0"/>
              <a:t>symbolized by </a:t>
            </a:r>
            <a:r>
              <a:rPr lang="en-US" altLang="en-US" sz="1800" i="1" dirty="0"/>
              <a:t>m,</a:t>
            </a:r>
            <a:r>
              <a:rPr lang="en-US" altLang="en-US" sz="1800" dirty="0"/>
              <a:t> indicates the orientation of an orbital around the nucleus.</a:t>
            </a:r>
          </a:p>
          <a:p>
            <a:pPr>
              <a:spcBef>
                <a:spcPct val="75000"/>
              </a:spcBef>
              <a:buFontTx/>
              <a:buChar char="•"/>
            </a:pPr>
            <a:r>
              <a:rPr lang="en-US" altLang="en-US" sz="2000" b="1" dirty="0"/>
              <a:t>Spin quantum number</a:t>
            </a:r>
            <a:r>
              <a:rPr lang="en-US" altLang="en-US" sz="2000" dirty="0"/>
              <a:t> </a:t>
            </a:r>
          </a:p>
          <a:p>
            <a:pPr lvl="1">
              <a:spcBef>
                <a:spcPct val="75000"/>
              </a:spcBef>
              <a:buFontTx/>
              <a:buChar char="•"/>
            </a:pPr>
            <a:r>
              <a:rPr lang="en-US" altLang="en-US" sz="1800" dirty="0"/>
              <a:t>has only two possible values—(+1/2 , −1/2)—which indicate the two fundamental spin states of an electron in an orbital.</a:t>
            </a:r>
          </a:p>
          <a:p>
            <a:pPr>
              <a:spcBef>
                <a:spcPct val="75000"/>
              </a:spcBef>
              <a:buFontTx/>
              <a:buChar char="•"/>
            </a:pP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54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85D1E-BB59-4AA4-9278-588C8D881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33EE5-5AAC-48A4-B3CF-5D86B217D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sz="2400" dirty="0"/>
              <a:t>On a half sheet, explain Heisenberg’s uncertainty principle. </a:t>
            </a:r>
          </a:p>
          <a:p>
            <a:r>
              <a:rPr lang="en-US" sz="2400" dirty="0"/>
              <a:t>Turn it in to the </a:t>
            </a:r>
            <a:r>
              <a:rPr lang="en-US" sz="2400" dirty="0" smtClean="0"/>
              <a:t>tray</a:t>
            </a:r>
            <a:r>
              <a:rPr lang="en-US" sz="2400" dirty="0" smtClean="0"/>
              <a:t> </a:t>
            </a:r>
            <a:r>
              <a:rPr lang="en-US" sz="2400" dirty="0"/>
              <a:t>when you are done.</a:t>
            </a:r>
          </a:p>
        </p:txBody>
      </p:sp>
    </p:spTree>
    <p:extLst>
      <p:ext uri="{BB962C8B-B14F-4D97-AF65-F5344CB8AC3E}">
        <p14:creationId xmlns:p14="http://schemas.microsoft.com/office/powerpoint/2010/main" val="290101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D1E97-54BD-44C2-BB99-BC28E6442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Predicting Quantum Numbers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5A09EAB-8967-4C15-94D2-8E06F6B604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2704438"/>
              </p:ext>
            </p:extLst>
          </p:nvPr>
        </p:nvGraphicFramePr>
        <p:xfrm>
          <a:off x="4777408" y="1740900"/>
          <a:ext cx="7293716" cy="4059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8365">
                  <a:extLst>
                    <a:ext uri="{9D8B030D-6E8A-4147-A177-3AD203B41FA5}">
                      <a16:colId xmlns:a16="http://schemas.microsoft.com/office/drawing/2014/main" val="3577634523"/>
                    </a:ext>
                  </a:extLst>
                </a:gridCol>
                <a:gridCol w="1607127">
                  <a:extLst>
                    <a:ext uri="{9D8B030D-6E8A-4147-A177-3AD203B41FA5}">
                      <a16:colId xmlns:a16="http://schemas.microsoft.com/office/drawing/2014/main" val="3413515331"/>
                    </a:ext>
                  </a:extLst>
                </a:gridCol>
                <a:gridCol w="3241964">
                  <a:extLst>
                    <a:ext uri="{9D8B030D-6E8A-4147-A177-3AD203B41FA5}">
                      <a16:colId xmlns:a16="http://schemas.microsoft.com/office/drawing/2014/main" val="1801919935"/>
                    </a:ext>
                  </a:extLst>
                </a:gridCol>
                <a:gridCol w="1336260">
                  <a:extLst>
                    <a:ext uri="{9D8B030D-6E8A-4147-A177-3AD203B41FA5}">
                      <a16:colId xmlns:a16="http://schemas.microsoft.com/office/drawing/2014/main" val="3999227813"/>
                    </a:ext>
                  </a:extLst>
                </a:gridCol>
              </a:tblGrid>
              <a:tr h="96724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+mj-lt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+mj-lt"/>
                        </a:rPr>
                        <a:t>l</a:t>
                      </a:r>
                    </a:p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+mj-lt"/>
                        </a:rPr>
                        <a:t>(n-1)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+mj-lt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+mj-lt"/>
                        </a:rPr>
                        <a:t>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769207"/>
                  </a:ext>
                </a:extLst>
              </a:tr>
              <a:tr h="96724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j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+mj-lt"/>
                        </a:rPr>
                        <a:t>±1/2</a:t>
                      </a:r>
                    </a:p>
                    <a:p>
                      <a:endParaRPr lang="en-US" sz="2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4087769"/>
                  </a:ext>
                </a:extLst>
              </a:tr>
              <a:tr h="708294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j-lt"/>
                        </a:rPr>
                        <a:t>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142851"/>
                  </a:ext>
                </a:extLst>
              </a:tr>
              <a:tr h="70829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2062495"/>
                  </a:ext>
                </a:extLst>
              </a:tr>
              <a:tr h="708294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j-lt"/>
                        </a:rPr>
                        <a:t>-3, -2, -1, 0,1,2,3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j-lt"/>
                        </a:rPr>
                        <a:t>±1/2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7268917"/>
                  </a:ext>
                </a:extLst>
              </a:tr>
            </a:tbl>
          </a:graphicData>
        </a:graphic>
      </p:graphicFrame>
      <p:sp>
        <p:nvSpPr>
          <p:cNvPr id="281" name="SMARTInkShape-237"/>
          <p:cNvSpPr/>
          <p:nvPr/>
        </p:nvSpPr>
        <p:spPr>
          <a:xfrm>
            <a:off x="8540353" y="2939397"/>
            <a:ext cx="427800" cy="230473"/>
          </a:xfrm>
          <a:custGeom>
            <a:avLst/>
            <a:gdLst/>
            <a:ahLst/>
            <a:cxnLst/>
            <a:rect l="0" t="0" r="0" b="0"/>
            <a:pathLst>
              <a:path w="427800" h="230473">
                <a:moveTo>
                  <a:pt x="180975" y="60978"/>
                </a:moveTo>
                <a:lnTo>
                  <a:pt x="180975" y="56238"/>
                </a:lnTo>
                <a:lnTo>
                  <a:pt x="170391" y="51264"/>
                </a:lnTo>
                <a:lnTo>
                  <a:pt x="140740" y="44727"/>
                </a:lnTo>
                <a:lnTo>
                  <a:pt x="100013" y="53044"/>
                </a:lnTo>
                <a:lnTo>
                  <a:pt x="68351" y="66564"/>
                </a:lnTo>
                <a:lnTo>
                  <a:pt x="27429" y="93060"/>
                </a:lnTo>
                <a:lnTo>
                  <a:pt x="7366" y="117402"/>
                </a:lnTo>
                <a:lnTo>
                  <a:pt x="298" y="129381"/>
                </a:lnTo>
                <a:lnTo>
                  <a:pt x="0" y="137338"/>
                </a:lnTo>
                <a:lnTo>
                  <a:pt x="14170" y="180529"/>
                </a:lnTo>
                <a:lnTo>
                  <a:pt x="32663" y="200139"/>
                </a:lnTo>
                <a:lnTo>
                  <a:pt x="74279" y="220831"/>
                </a:lnTo>
                <a:lnTo>
                  <a:pt x="103390" y="227735"/>
                </a:lnTo>
                <a:lnTo>
                  <a:pt x="137151" y="229781"/>
                </a:lnTo>
                <a:lnTo>
                  <a:pt x="179374" y="230472"/>
                </a:lnTo>
                <a:lnTo>
                  <a:pt x="223506" y="223479"/>
                </a:lnTo>
                <a:lnTo>
                  <a:pt x="258620" y="214409"/>
                </a:lnTo>
                <a:lnTo>
                  <a:pt x="293168" y="200587"/>
                </a:lnTo>
                <a:lnTo>
                  <a:pt x="332011" y="183878"/>
                </a:lnTo>
                <a:lnTo>
                  <a:pt x="376335" y="155950"/>
                </a:lnTo>
                <a:lnTo>
                  <a:pt x="396066" y="138286"/>
                </a:lnTo>
                <a:lnTo>
                  <a:pt x="420182" y="99111"/>
                </a:lnTo>
                <a:lnTo>
                  <a:pt x="427799" y="75364"/>
                </a:lnTo>
                <a:lnTo>
                  <a:pt x="424290" y="59434"/>
                </a:lnTo>
                <a:lnTo>
                  <a:pt x="420576" y="51019"/>
                </a:lnTo>
                <a:lnTo>
                  <a:pt x="408511" y="39023"/>
                </a:lnTo>
                <a:lnTo>
                  <a:pt x="373032" y="14798"/>
                </a:lnTo>
                <a:lnTo>
                  <a:pt x="333970" y="6215"/>
                </a:lnTo>
                <a:lnTo>
                  <a:pt x="297296" y="0"/>
                </a:lnTo>
                <a:lnTo>
                  <a:pt x="254260" y="4909"/>
                </a:lnTo>
                <a:lnTo>
                  <a:pt x="218343" y="8646"/>
                </a:lnTo>
                <a:lnTo>
                  <a:pt x="163116" y="2525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SMARTInkShape-238"/>
          <p:cNvSpPr/>
          <p:nvPr/>
        </p:nvSpPr>
        <p:spPr>
          <a:xfrm>
            <a:off x="6372820" y="2866718"/>
            <a:ext cx="410528" cy="559757"/>
          </a:xfrm>
          <a:custGeom>
            <a:avLst/>
            <a:gdLst/>
            <a:ahLst/>
            <a:cxnLst/>
            <a:rect l="0" t="0" r="0" b="0"/>
            <a:pathLst>
              <a:path w="410528" h="559757">
                <a:moveTo>
                  <a:pt x="142875" y="35430"/>
                </a:moveTo>
                <a:lnTo>
                  <a:pt x="130516" y="54858"/>
                </a:lnTo>
                <a:lnTo>
                  <a:pt x="99761" y="95053"/>
                </a:lnTo>
                <a:lnTo>
                  <a:pt x="66826" y="134453"/>
                </a:lnTo>
                <a:lnTo>
                  <a:pt x="46715" y="174274"/>
                </a:lnTo>
                <a:lnTo>
                  <a:pt x="30762" y="214220"/>
                </a:lnTo>
                <a:lnTo>
                  <a:pt x="21132" y="247706"/>
                </a:lnTo>
                <a:lnTo>
                  <a:pt x="11634" y="291931"/>
                </a:lnTo>
                <a:lnTo>
                  <a:pt x="9464" y="334365"/>
                </a:lnTo>
                <a:lnTo>
                  <a:pt x="16164" y="374827"/>
                </a:lnTo>
                <a:lnTo>
                  <a:pt x="29688" y="417363"/>
                </a:lnTo>
                <a:lnTo>
                  <a:pt x="51175" y="454722"/>
                </a:lnTo>
                <a:lnTo>
                  <a:pt x="75520" y="489772"/>
                </a:lnTo>
                <a:lnTo>
                  <a:pt x="116623" y="523053"/>
                </a:lnTo>
                <a:lnTo>
                  <a:pt x="153896" y="546302"/>
                </a:lnTo>
                <a:lnTo>
                  <a:pt x="190899" y="557106"/>
                </a:lnTo>
                <a:lnTo>
                  <a:pt x="223581" y="559756"/>
                </a:lnTo>
                <a:lnTo>
                  <a:pt x="261818" y="554698"/>
                </a:lnTo>
                <a:lnTo>
                  <a:pt x="302411" y="544101"/>
                </a:lnTo>
                <a:lnTo>
                  <a:pt x="311739" y="541231"/>
                </a:lnTo>
                <a:lnTo>
                  <a:pt x="327397" y="530106"/>
                </a:lnTo>
                <a:lnTo>
                  <a:pt x="365854" y="488509"/>
                </a:lnTo>
                <a:lnTo>
                  <a:pt x="385137" y="454665"/>
                </a:lnTo>
                <a:lnTo>
                  <a:pt x="398501" y="413179"/>
                </a:lnTo>
                <a:lnTo>
                  <a:pt x="408049" y="372646"/>
                </a:lnTo>
                <a:lnTo>
                  <a:pt x="409961" y="338414"/>
                </a:lnTo>
                <a:lnTo>
                  <a:pt x="410527" y="303136"/>
                </a:lnTo>
                <a:lnTo>
                  <a:pt x="408049" y="267547"/>
                </a:lnTo>
                <a:lnTo>
                  <a:pt x="398385" y="231867"/>
                </a:lnTo>
                <a:lnTo>
                  <a:pt x="382082" y="188996"/>
                </a:lnTo>
                <a:lnTo>
                  <a:pt x="355050" y="144735"/>
                </a:lnTo>
                <a:lnTo>
                  <a:pt x="321047" y="100420"/>
                </a:lnTo>
                <a:lnTo>
                  <a:pt x="285667" y="67450"/>
                </a:lnTo>
                <a:lnTo>
                  <a:pt x="243878" y="36684"/>
                </a:lnTo>
                <a:lnTo>
                  <a:pt x="203286" y="16349"/>
                </a:lnTo>
                <a:lnTo>
                  <a:pt x="180639" y="7106"/>
                </a:lnTo>
                <a:lnTo>
                  <a:pt x="136407" y="1172"/>
                </a:lnTo>
                <a:lnTo>
                  <a:pt x="93972" y="0"/>
                </a:lnTo>
                <a:lnTo>
                  <a:pt x="59153" y="4538"/>
                </a:lnTo>
                <a:lnTo>
                  <a:pt x="0" y="2650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SMARTInkShape-239"/>
          <p:cNvSpPr/>
          <p:nvPr/>
        </p:nvSpPr>
        <p:spPr>
          <a:xfrm>
            <a:off x="5140523" y="3779050"/>
            <a:ext cx="267892" cy="309702"/>
          </a:xfrm>
          <a:custGeom>
            <a:avLst/>
            <a:gdLst/>
            <a:ahLst/>
            <a:cxnLst/>
            <a:rect l="0" t="0" r="0" b="0"/>
            <a:pathLst>
              <a:path w="267892" h="309702">
                <a:moveTo>
                  <a:pt x="0" y="51786"/>
                </a:moveTo>
                <a:lnTo>
                  <a:pt x="0" y="47046"/>
                </a:lnTo>
                <a:lnTo>
                  <a:pt x="4741" y="34616"/>
                </a:lnTo>
                <a:lnTo>
                  <a:pt x="12429" y="23107"/>
                </a:lnTo>
                <a:lnTo>
                  <a:pt x="30472" y="13412"/>
                </a:lnTo>
                <a:lnTo>
                  <a:pt x="64151" y="4256"/>
                </a:lnTo>
                <a:lnTo>
                  <a:pt x="105549" y="0"/>
                </a:lnTo>
                <a:lnTo>
                  <a:pt x="139753" y="3479"/>
                </a:lnTo>
                <a:lnTo>
                  <a:pt x="178221" y="15534"/>
                </a:lnTo>
                <a:lnTo>
                  <a:pt x="201249" y="31375"/>
                </a:lnTo>
                <a:lnTo>
                  <a:pt x="230804" y="64401"/>
                </a:lnTo>
                <a:lnTo>
                  <a:pt x="242791" y="98078"/>
                </a:lnTo>
                <a:lnTo>
                  <a:pt x="241522" y="125276"/>
                </a:lnTo>
                <a:lnTo>
                  <a:pt x="229279" y="168938"/>
                </a:lnTo>
                <a:lnTo>
                  <a:pt x="210177" y="196672"/>
                </a:lnTo>
                <a:lnTo>
                  <a:pt x="166951" y="239253"/>
                </a:lnTo>
                <a:lnTo>
                  <a:pt x="129803" y="269067"/>
                </a:lnTo>
                <a:lnTo>
                  <a:pt x="90538" y="292886"/>
                </a:lnTo>
                <a:lnTo>
                  <a:pt x="71989" y="302809"/>
                </a:lnTo>
                <a:lnTo>
                  <a:pt x="41083" y="309701"/>
                </a:lnTo>
                <a:lnTo>
                  <a:pt x="39295" y="309058"/>
                </a:lnTo>
                <a:lnTo>
                  <a:pt x="38104" y="307637"/>
                </a:lnTo>
                <a:lnTo>
                  <a:pt x="37309" y="305697"/>
                </a:lnTo>
                <a:lnTo>
                  <a:pt x="37771" y="303411"/>
                </a:lnTo>
                <a:lnTo>
                  <a:pt x="40930" y="298226"/>
                </a:lnTo>
                <a:lnTo>
                  <a:pt x="43162" y="296447"/>
                </a:lnTo>
                <a:lnTo>
                  <a:pt x="66232" y="288616"/>
                </a:lnTo>
                <a:lnTo>
                  <a:pt x="108076" y="284878"/>
                </a:lnTo>
                <a:lnTo>
                  <a:pt x="150755" y="284231"/>
                </a:lnTo>
                <a:lnTo>
                  <a:pt x="192902" y="286657"/>
                </a:lnTo>
                <a:lnTo>
                  <a:pt x="233896" y="291657"/>
                </a:lnTo>
                <a:lnTo>
                  <a:pt x="267891" y="30181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SMARTInkShape-240"/>
          <p:cNvSpPr/>
          <p:nvPr/>
        </p:nvSpPr>
        <p:spPr>
          <a:xfrm>
            <a:off x="8634314" y="3841965"/>
            <a:ext cx="280783" cy="244048"/>
          </a:xfrm>
          <a:custGeom>
            <a:avLst/>
            <a:gdLst/>
            <a:ahLst/>
            <a:cxnLst/>
            <a:rect l="0" t="0" r="0" b="0"/>
            <a:pathLst>
              <a:path w="280783" h="244048">
                <a:moveTo>
                  <a:pt x="149522" y="238902"/>
                </a:moveTo>
                <a:lnTo>
                  <a:pt x="144781" y="238902"/>
                </a:lnTo>
                <a:lnTo>
                  <a:pt x="139809" y="241548"/>
                </a:lnTo>
                <a:lnTo>
                  <a:pt x="137093" y="243643"/>
                </a:lnTo>
                <a:lnTo>
                  <a:pt x="135282" y="244047"/>
                </a:lnTo>
                <a:lnTo>
                  <a:pt x="134076" y="243324"/>
                </a:lnTo>
                <a:lnTo>
                  <a:pt x="133272" y="241850"/>
                </a:lnTo>
                <a:lnTo>
                  <a:pt x="89777" y="229680"/>
                </a:lnTo>
                <a:lnTo>
                  <a:pt x="65107" y="220765"/>
                </a:lnTo>
                <a:lnTo>
                  <a:pt x="30365" y="195875"/>
                </a:lnTo>
                <a:lnTo>
                  <a:pt x="5421" y="162313"/>
                </a:lnTo>
                <a:lnTo>
                  <a:pt x="0" y="139149"/>
                </a:lnTo>
                <a:lnTo>
                  <a:pt x="4023" y="122138"/>
                </a:lnTo>
                <a:lnTo>
                  <a:pt x="22177" y="85208"/>
                </a:lnTo>
                <a:lnTo>
                  <a:pt x="55582" y="48498"/>
                </a:lnTo>
                <a:lnTo>
                  <a:pt x="87861" y="27254"/>
                </a:lnTo>
                <a:lnTo>
                  <a:pt x="128614" y="10058"/>
                </a:lnTo>
                <a:lnTo>
                  <a:pt x="168793" y="1873"/>
                </a:lnTo>
                <a:lnTo>
                  <a:pt x="202857" y="0"/>
                </a:lnTo>
                <a:lnTo>
                  <a:pt x="240510" y="6280"/>
                </a:lnTo>
                <a:lnTo>
                  <a:pt x="258091" y="15129"/>
                </a:lnTo>
                <a:lnTo>
                  <a:pt x="269874" y="28322"/>
                </a:lnTo>
                <a:lnTo>
                  <a:pt x="277426" y="43116"/>
                </a:lnTo>
                <a:lnTo>
                  <a:pt x="280782" y="56305"/>
                </a:lnTo>
                <a:lnTo>
                  <a:pt x="276982" y="71428"/>
                </a:lnTo>
                <a:lnTo>
                  <a:pt x="263686" y="94030"/>
                </a:lnTo>
                <a:lnTo>
                  <a:pt x="235589" y="124538"/>
                </a:lnTo>
                <a:lnTo>
                  <a:pt x="204042" y="142486"/>
                </a:lnTo>
                <a:lnTo>
                  <a:pt x="160402" y="164845"/>
                </a:lnTo>
                <a:lnTo>
                  <a:pt x="141721" y="172972"/>
                </a:lnTo>
                <a:lnTo>
                  <a:pt x="120421" y="175380"/>
                </a:lnTo>
                <a:lnTo>
                  <a:pt x="87014" y="15853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7" name="SMARTInkShape-Group84"/>
          <p:cNvGrpSpPr/>
          <p:nvPr/>
        </p:nvGrpSpPr>
        <p:grpSpPr>
          <a:xfrm>
            <a:off x="8444508" y="4009430"/>
            <a:ext cx="526852" cy="125016"/>
            <a:chOff x="8444508" y="4009430"/>
            <a:chExt cx="526852" cy="125016"/>
          </a:xfrm>
        </p:grpSpPr>
        <p:sp>
          <p:nvSpPr>
            <p:cNvPr id="285" name="SMARTInkShape-241"/>
            <p:cNvSpPr/>
            <p:nvPr/>
          </p:nvSpPr>
          <p:spPr>
            <a:xfrm>
              <a:off x="8444508" y="4009430"/>
              <a:ext cx="35720" cy="98227"/>
            </a:xfrm>
            <a:custGeom>
              <a:avLst/>
              <a:gdLst/>
              <a:ahLst/>
              <a:cxnLst/>
              <a:rect l="0" t="0" r="0" b="0"/>
              <a:pathLst>
                <a:path w="35720" h="98227">
                  <a:moveTo>
                    <a:pt x="35719" y="0"/>
                  </a:moveTo>
                  <a:lnTo>
                    <a:pt x="34726" y="39902"/>
                  </a:lnTo>
                  <a:lnTo>
                    <a:pt x="22416" y="78679"/>
                  </a:lnTo>
                  <a:lnTo>
                    <a:pt x="19905" y="82218"/>
                  </a:lnTo>
                  <a:lnTo>
                    <a:pt x="0" y="9822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242"/>
            <p:cNvSpPr/>
            <p:nvPr/>
          </p:nvSpPr>
          <p:spPr>
            <a:xfrm>
              <a:off x="8926711" y="4036219"/>
              <a:ext cx="44649" cy="98227"/>
            </a:xfrm>
            <a:custGeom>
              <a:avLst/>
              <a:gdLst/>
              <a:ahLst/>
              <a:cxnLst/>
              <a:rect l="0" t="0" r="0" b="0"/>
              <a:pathLst>
                <a:path w="44649" h="98227">
                  <a:moveTo>
                    <a:pt x="44648" y="0"/>
                  </a:moveTo>
                  <a:lnTo>
                    <a:pt x="39908" y="4740"/>
                  </a:lnTo>
                  <a:lnTo>
                    <a:pt x="37581" y="12359"/>
                  </a:lnTo>
                  <a:lnTo>
                    <a:pt x="35554" y="21368"/>
                  </a:lnTo>
                  <a:lnTo>
                    <a:pt x="20321" y="51573"/>
                  </a:lnTo>
                  <a:lnTo>
                    <a:pt x="8861" y="85414"/>
                  </a:lnTo>
                  <a:lnTo>
                    <a:pt x="0" y="9822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8" name="SMARTInkShape-243"/>
          <p:cNvSpPr/>
          <p:nvPr/>
        </p:nvSpPr>
        <p:spPr>
          <a:xfrm>
            <a:off x="9087555" y="3821906"/>
            <a:ext cx="44540" cy="196454"/>
          </a:xfrm>
          <a:custGeom>
            <a:avLst/>
            <a:gdLst/>
            <a:ahLst/>
            <a:cxnLst/>
            <a:rect l="0" t="0" r="0" b="0"/>
            <a:pathLst>
              <a:path w="44540" h="196454">
                <a:moveTo>
                  <a:pt x="8820" y="0"/>
                </a:moveTo>
                <a:lnTo>
                  <a:pt x="8820" y="4741"/>
                </a:lnTo>
                <a:lnTo>
                  <a:pt x="717" y="39147"/>
                </a:lnTo>
                <a:lnTo>
                  <a:pt x="0" y="63780"/>
                </a:lnTo>
                <a:lnTo>
                  <a:pt x="8991" y="106597"/>
                </a:lnTo>
                <a:lnTo>
                  <a:pt x="29778" y="149097"/>
                </a:lnTo>
                <a:lnTo>
                  <a:pt x="37486" y="168916"/>
                </a:lnTo>
                <a:lnTo>
                  <a:pt x="41405" y="175285"/>
                </a:lnTo>
                <a:lnTo>
                  <a:pt x="44539" y="196453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1" name="SMARTInkShape-Group86"/>
          <p:cNvGrpSpPr/>
          <p:nvPr/>
        </p:nvGrpSpPr>
        <p:grpSpPr>
          <a:xfrm>
            <a:off x="8042672" y="3777258"/>
            <a:ext cx="267892" cy="214313"/>
            <a:chOff x="8042672" y="3777258"/>
            <a:chExt cx="267892" cy="214313"/>
          </a:xfrm>
        </p:grpSpPr>
        <p:sp>
          <p:nvSpPr>
            <p:cNvPr id="289" name="SMARTInkShape-244"/>
            <p:cNvSpPr/>
            <p:nvPr/>
          </p:nvSpPr>
          <p:spPr>
            <a:xfrm>
              <a:off x="8042672" y="3857625"/>
              <a:ext cx="142876" cy="17860"/>
            </a:xfrm>
            <a:custGeom>
              <a:avLst/>
              <a:gdLst/>
              <a:ahLst/>
              <a:cxnLst/>
              <a:rect l="0" t="0" r="0" b="0"/>
              <a:pathLst>
                <a:path w="142876" h="17860">
                  <a:moveTo>
                    <a:pt x="0" y="0"/>
                  </a:moveTo>
                  <a:lnTo>
                    <a:pt x="41863" y="2646"/>
                  </a:lnTo>
                  <a:lnTo>
                    <a:pt x="83847" y="8378"/>
                  </a:lnTo>
                  <a:lnTo>
                    <a:pt x="123489" y="9849"/>
                  </a:lnTo>
                  <a:lnTo>
                    <a:pt x="142875" y="178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245"/>
            <p:cNvSpPr/>
            <p:nvPr/>
          </p:nvSpPr>
          <p:spPr>
            <a:xfrm>
              <a:off x="8292703" y="3777258"/>
              <a:ext cx="17861" cy="214313"/>
            </a:xfrm>
            <a:custGeom>
              <a:avLst/>
              <a:gdLst/>
              <a:ahLst/>
              <a:cxnLst/>
              <a:rect l="0" t="0" r="0" b="0"/>
              <a:pathLst>
                <a:path w="17861" h="214313">
                  <a:moveTo>
                    <a:pt x="0" y="0"/>
                  </a:moveTo>
                  <a:lnTo>
                    <a:pt x="992" y="14258"/>
                  </a:lnTo>
                  <a:lnTo>
                    <a:pt x="7690" y="37241"/>
                  </a:lnTo>
                  <a:lnTo>
                    <a:pt x="11412" y="79882"/>
                  </a:lnTo>
                  <a:lnTo>
                    <a:pt x="17010" y="123959"/>
                  </a:lnTo>
                  <a:lnTo>
                    <a:pt x="17748" y="161967"/>
                  </a:lnTo>
                  <a:lnTo>
                    <a:pt x="17860" y="21431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8" name="SMARTInkShape-Group87"/>
          <p:cNvGrpSpPr/>
          <p:nvPr/>
        </p:nvGrpSpPr>
        <p:grpSpPr>
          <a:xfrm>
            <a:off x="10891242" y="3634383"/>
            <a:ext cx="1080493" cy="437556"/>
            <a:chOff x="10891242" y="3634383"/>
            <a:chExt cx="1080493" cy="437556"/>
          </a:xfrm>
        </p:grpSpPr>
        <p:sp>
          <p:nvSpPr>
            <p:cNvPr id="292" name="SMARTInkShape-246"/>
            <p:cNvSpPr/>
            <p:nvPr/>
          </p:nvSpPr>
          <p:spPr>
            <a:xfrm>
              <a:off x="10998398" y="3866555"/>
              <a:ext cx="250033" cy="14075"/>
            </a:xfrm>
            <a:custGeom>
              <a:avLst/>
              <a:gdLst/>
              <a:ahLst/>
              <a:cxnLst/>
              <a:rect l="0" t="0" r="0" b="0"/>
              <a:pathLst>
                <a:path w="250033" h="14075">
                  <a:moveTo>
                    <a:pt x="0" y="8929"/>
                  </a:moveTo>
                  <a:lnTo>
                    <a:pt x="29141" y="11575"/>
                  </a:lnTo>
                  <a:lnTo>
                    <a:pt x="47679" y="14074"/>
                  </a:lnTo>
                  <a:lnTo>
                    <a:pt x="84021" y="10895"/>
                  </a:lnTo>
                  <a:lnTo>
                    <a:pt x="117500" y="9512"/>
                  </a:lnTo>
                  <a:lnTo>
                    <a:pt x="147472" y="9188"/>
                  </a:lnTo>
                  <a:lnTo>
                    <a:pt x="177992" y="9044"/>
                  </a:lnTo>
                  <a:lnTo>
                    <a:pt x="25003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247"/>
            <p:cNvSpPr/>
            <p:nvPr/>
          </p:nvSpPr>
          <p:spPr>
            <a:xfrm>
              <a:off x="11123414" y="3714750"/>
              <a:ext cx="17543" cy="258962"/>
            </a:xfrm>
            <a:custGeom>
              <a:avLst/>
              <a:gdLst/>
              <a:ahLst/>
              <a:cxnLst/>
              <a:rect l="0" t="0" r="0" b="0"/>
              <a:pathLst>
                <a:path w="17543" h="258962">
                  <a:moveTo>
                    <a:pt x="0" y="0"/>
                  </a:moveTo>
                  <a:lnTo>
                    <a:pt x="0" y="4740"/>
                  </a:lnTo>
                  <a:lnTo>
                    <a:pt x="4741" y="17169"/>
                  </a:lnTo>
                  <a:lnTo>
                    <a:pt x="12429" y="28679"/>
                  </a:lnTo>
                  <a:lnTo>
                    <a:pt x="16250" y="52595"/>
                  </a:lnTo>
                  <a:lnTo>
                    <a:pt x="17542" y="94247"/>
                  </a:lnTo>
                  <a:lnTo>
                    <a:pt x="15150" y="128933"/>
                  </a:lnTo>
                  <a:lnTo>
                    <a:pt x="10159" y="173414"/>
                  </a:lnTo>
                  <a:lnTo>
                    <a:pt x="9091" y="215492"/>
                  </a:lnTo>
                  <a:lnTo>
                    <a:pt x="8930" y="2589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248"/>
            <p:cNvSpPr/>
            <p:nvPr/>
          </p:nvSpPr>
          <p:spPr>
            <a:xfrm>
              <a:off x="10891242" y="3950735"/>
              <a:ext cx="366118" cy="22609"/>
            </a:xfrm>
            <a:custGeom>
              <a:avLst/>
              <a:gdLst/>
              <a:ahLst/>
              <a:cxnLst/>
              <a:rect l="0" t="0" r="0" b="0"/>
              <a:pathLst>
                <a:path w="366118" h="22609">
                  <a:moveTo>
                    <a:pt x="0" y="14046"/>
                  </a:moveTo>
                  <a:lnTo>
                    <a:pt x="4741" y="18787"/>
                  </a:lnTo>
                  <a:lnTo>
                    <a:pt x="12360" y="21114"/>
                  </a:lnTo>
                  <a:lnTo>
                    <a:pt x="33420" y="22608"/>
                  </a:lnTo>
                  <a:lnTo>
                    <a:pt x="71938" y="15774"/>
                  </a:lnTo>
                  <a:lnTo>
                    <a:pt x="110061" y="8716"/>
                  </a:lnTo>
                  <a:lnTo>
                    <a:pt x="144067" y="6183"/>
                  </a:lnTo>
                  <a:lnTo>
                    <a:pt x="188539" y="5432"/>
                  </a:lnTo>
                  <a:lnTo>
                    <a:pt x="226740" y="4218"/>
                  </a:lnTo>
                  <a:lnTo>
                    <a:pt x="257352" y="0"/>
                  </a:lnTo>
                  <a:lnTo>
                    <a:pt x="294362" y="3812"/>
                  </a:lnTo>
                  <a:lnTo>
                    <a:pt x="333150" y="4945"/>
                  </a:lnTo>
                  <a:lnTo>
                    <a:pt x="366117" y="51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249"/>
            <p:cNvSpPr/>
            <p:nvPr/>
          </p:nvSpPr>
          <p:spPr>
            <a:xfrm>
              <a:off x="11444883" y="3634383"/>
              <a:ext cx="62509" cy="258962"/>
            </a:xfrm>
            <a:custGeom>
              <a:avLst/>
              <a:gdLst/>
              <a:ahLst/>
              <a:cxnLst/>
              <a:rect l="0" t="0" r="0" b="0"/>
              <a:pathLst>
                <a:path w="62509" h="258962">
                  <a:moveTo>
                    <a:pt x="62508" y="0"/>
                  </a:moveTo>
                  <a:lnTo>
                    <a:pt x="62508" y="4740"/>
                  </a:lnTo>
                  <a:lnTo>
                    <a:pt x="57767" y="17169"/>
                  </a:lnTo>
                  <a:lnTo>
                    <a:pt x="41517" y="52595"/>
                  </a:lnTo>
                  <a:lnTo>
                    <a:pt x="36483" y="91029"/>
                  </a:lnTo>
                  <a:lnTo>
                    <a:pt x="31130" y="130098"/>
                  </a:lnTo>
                  <a:lnTo>
                    <a:pt x="27646" y="173056"/>
                  </a:lnTo>
                  <a:lnTo>
                    <a:pt x="22161" y="207397"/>
                  </a:lnTo>
                  <a:lnTo>
                    <a:pt x="0" y="2589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250"/>
            <p:cNvSpPr/>
            <p:nvPr/>
          </p:nvSpPr>
          <p:spPr>
            <a:xfrm>
              <a:off x="11525250" y="3643313"/>
              <a:ext cx="232173" cy="419696"/>
            </a:xfrm>
            <a:custGeom>
              <a:avLst/>
              <a:gdLst/>
              <a:ahLst/>
              <a:cxnLst/>
              <a:rect l="0" t="0" r="0" b="0"/>
              <a:pathLst>
                <a:path w="232173" h="419696">
                  <a:moveTo>
                    <a:pt x="232172" y="0"/>
                  </a:moveTo>
                  <a:lnTo>
                    <a:pt x="227431" y="0"/>
                  </a:lnTo>
                  <a:lnTo>
                    <a:pt x="226035" y="992"/>
                  </a:lnTo>
                  <a:lnTo>
                    <a:pt x="225104" y="2645"/>
                  </a:lnTo>
                  <a:lnTo>
                    <a:pt x="211046" y="42810"/>
                  </a:lnTo>
                  <a:lnTo>
                    <a:pt x="194595" y="82429"/>
                  </a:lnTo>
                  <a:lnTo>
                    <a:pt x="171673" y="125286"/>
                  </a:lnTo>
                  <a:lnTo>
                    <a:pt x="158685" y="149238"/>
                  </a:lnTo>
                  <a:lnTo>
                    <a:pt x="144914" y="171549"/>
                  </a:lnTo>
                  <a:lnTo>
                    <a:pt x="121132" y="214560"/>
                  </a:lnTo>
                  <a:lnTo>
                    <a:pt x="92154" y="258993"/>
                  </a:lnTo>
                  <a:lnTo>
                    <a:pt x="65138" y="300967"/>
                  </a:lnTo>
                  <a:lnTo>
                    <a:pt x="41835" y="339163"/>
                  </a:lnTo>
                  <a:lnTo>
                    <a:pt x="20120" y="378740"/>
                  </a:lnTo>
                  <a:lnTo>
                    <a:pt x="0" y="41969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251"/>
            <p:cNvSpPr/>
            <p:nvPr/>
          </p:nvSpPr>
          <p:spPr>
            <a:xfrm>
              <a:off x="11685984" y="3871407"/>
              <a:ext cx="285751" cy="200532"/>
            </a:xfrm>
            <a:custGeom>
              <a:avLst/>
              <a:gdLst/>
              <a:ahLst/>
              <a:cxnLst/>
              <a:rect l="0" t="0" r="0" b="0"/>
              <a:pathLst>
                <a:path w="285751" h="200532">
                  <a:moveTo>
                    <a:pt x="0" y="66585"/>
                  </a:moveTo>
                  <a:lnTo>
                    <a:pt x="9481" y="61845"/>
                  </a:lnTo>
                  <a:lnTo>
                    <a:pt x="12274" y="59456"/>
                  </a:lnTo>
                  <a:lnTo>
                    <a:pt x="19182" y="50362"/>
                  </a:lnTo>
                  <a:lnTo>
                    <a:pt x="63408" y="19573"/>
                  </a:lnTo>
                  <a:lnTo>
                    <a:pt x="80768" y="11626"/>
                  </a:lnTo>
                  <a:lnTo>
                    <a:pt x="121497" y="6314"/>
                  </a:lnTo>
                  <a:lnTo>
                    <a:pt x="157045" y="0"/>
                  </a:lnTo>
                  <a:lnTo>
                    <a:pt x="194733" y="2243"/>
                  </a:lnTo>
                  <a:lnTo>
                    <a:pt x="233318" y="8576"/>
                  </a:lnTo>
                  <a:lnTo>
                    <a:pt x="260988" y="20253"/>
                  </a:lnTo>
                  <a:lnTo>
                    <a:pt x="273422" y="29787"/>
                  </a:lnTo>
                  <a:lnTo>
                    <a:pt x="276539" y="36100"/>
                  </a:lnTo>
                  <a:lnTo>
                    <a:pt x="277358" y="51052"/>
                  </a:lnTo>
                  <a:lnTo>
                    <a:pt x="275194" y="57222"/>
                  </a:lnTo>
                  <a:lnTo>
                    <a:pt x="252011" y="82391"/>
                  </a:lnTo>
                  <a:lnTo>
                    <a:pt x="221869" y="98334"/>
                  </a:lnTo>
                  <a:lnTo>
                    <a:pt x="184606" y="113683"/>
                  </a:lnTo>
                  <a:lnTo>
                    <a:pt x="140874" y="134193"/>
                  </a:lnTo>
                  <a:lnTo>
                    <a:pt x="97963" y="149817"/>
                  </a:lnTo>
                  <a:lnTo>
                    <a:pt x="58304" y="160821"/>
                  </a:lnTo>
                  <a:lnTo>
                    <a:pt x="42851" y="164621"/>
                  </a:lnTo>
                  <a:lnTo>
                    <a:pt x="40475" y="166669"/>
                  </a:lnTo>
                  <a:lnTo>
                    <a:pt x="38889" y="169027"/>
                  </a:lnTo>
                  <a:lnTo>
                    <a:pt x="41801" y="171590"/>
                  </a:lnTo>
                  <a:lnTo>
                    <a:pt x="63869" y="178947"/>
                  </a:lnTo>
                  <a:lnTo>
                    <a:pt x="101141" y="184581"/>
                  </a:lnTo>
                  <a:lnTo>
                    <a:pt x="141687" y="190214"/>
                  </a:lnTo>
                  <a:lnTo>
                    <a:pt x="184496" y="192319"/>
                  </a:lnTo>
                  <a:lnTo>
                    <a:pt x="225290" y="198614"/>
                  </a:lnTo>
                  <a:lnTo>
                    <a:pt x="285750" y="2005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9" name="SMARTInkShape-252"/>
          <p:cNvSpPr/>
          <p:nvPr/>
        </p:nvSpPr>
        <p:spPr>
          <a:xfrm>
            <a:off x="5944195" y="4468299"/>
            <a:ext cx="346452" cy="379774"/>
          </a:xfrm>
          <a:custGeom>
            <a:avLst/>
            <a:gdLst/>
            <a:ahLst/>
            <a:cxnLst/>
            <a:rect l="0" t="0" r="0" b="0"/>
            <a:pathLst>
              <a:path w="346452" h="379774">
                <a:moveTo>
                  <a:pt x="151805" y="5474"/>
                </a:moveTo>
                <a:lnTo>
                  <a:pt x="135582" y="44058"/>
                </a:lnTo>
                <a:lnTo>
                  <a:pt x="117879" y="81704"/>
                </a:lnTo>
                <a:lnTo>
                  <a:pt x="107688" y="113059"/>
                </a:lnTo>
                <a:lnTo>
                  <a:pt x="101030" y="157406"/>
                </a:lnTo>
                <a:lnTo>
                  <a:pt x="99057" y="196674"/>
                </a:lnTo>
                <a:lnTo>
                  <a:pt x="98473" y="232451"/>
                </a:lnTo>
                <a:lnTo>
                  <a:pt x="100946" y="269180"/>
                </a:lnTo>
                <a:lnTo>
                  <a:pt x="110670" y="303517"/>
                </a:lnTo>
                <a:lnTo>
                  <a:pt x="140556" y="341682"/>
                </a:lnTo>
                <a:lnTo>
                  <a:pt x="151105" y="356975"/>
                </a:lnTo>
                <a:lnTo>
                  <a:pt x="167038" y="367741"/>
                </a:lnTo>
                <a:lnTo>
                  <a:pt x="188341" y="374841"/>
                </a:lnTo>
                <a:lnTo>
                  <a:pt x="225248" y="378838"/>
                </a:lnTo>
                <a:lnTo>
                  <a:pt x="242654" y="379773"/>
                </a:lnTo>
                <a:lnTo>
                  <a:pt x="257006" y="374897"/>
                </a:lnTo>
                <a:lnTo>
                  <a:pt x="298408" y="340779"/>
                </a:lnTo>
                <a:lnTo>
                  <a:pt x="314746" y="322664"/>
                </a:lnTo>
                <a:lnTo>
                  <a:pt x="332882" y="281731"/>
                </a:lnTo>
                <a:lnTo>
                  <a:pt x="344192" y="243488"/>
                </a:lnTo>
                <a:lnTo>
                  <a:pt x="346451" y="214446"/>
                </a:lnTo>
                <a:lnTo>
                  <a:pt x="344809" y="181694"/>
                </a:lnTo>
                <a:lnTo>
                  <a:pt x="338306" y="137724"/>
                </a:lnTo>
                <a:lnTo>
                  <a:pt x="324805" y="100553"/>
                </a:lnTo>
                <a:lnTo>
                  <a:pt x="298315" y="57769"/>
                </a:lnTo>
                <a:lnTo>
                  <a:pt x="261995" y="25479"/>
                </a:lnTo>
                <a:lnTo>
                  <a:pt x="229874" y="8205"/>
                </a:lnTo>
                <a:lnTo>
                  <a:pt x="188938" y="0"/>
                </a:lnTo>
                <a:lnTo>
                  <a:pt x="157394" y="726"/>
                </a:lnTo>
                <a:lnTo>
                  <a:pt x="116750" y="6713"/>
                </a:lnTo>
                <a:lnTo>
                  <a:pt x="72518" y="21513"/>
                </a:lnTo>
                <a:lnTo>
                  <a:pt x="39230" y="47690"/>
                </a:lnTo>
                <a:lnTo>
                  <a:pt x="25735" y="65167"/>
                </a:lnTo>
                <a:lnTo>
                  <a:pt x="0" y="13942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2" name="SMARTInkShape-Group89"/>
          <p:cNvGrpSpPr/>
          <p:nvPr/>
        </p:nvGrpSpPr>
        <p:grpSpPr>
          <a:xfrm>
            <a:off x="6774656" y="4483497"/>
            <a:ext cx="437556" cy="418902"/>
            <a:chOff x="6774656" y="4483497"/>
            <a:chExt cx="437556" cy="418902"/>
          </a:xfrm>
        </p:grpSpPr>
        <p:sp>
          <p:nvSpPr>
            <p:cNvPr id="300" name="SMARTInkShape-253"/>
            <p:cNvSpPr/>
            <p:nvPr/>
          </p:nvSpPr>
          <p:spPr>
            <a:xfrm>
              <a:off x="6837164" y="4483497"/>
              <a:ext cx="375048" cy="356395"/>
            </a:xfrm>
            <a:custGeom>
              <a:avLst/>
              <a:gdLst/>
              <a:ahLst/>
              <a:cxnLst/>
              <a:rect l="0" t="0" r="0" b="0"/>
              <a:pathLst>
                <a:path w="375048" h="356395">
                  <a:moveTo>
                    <a:pt x="0" y="61714"/>
                  </a:moveTo>
                  <a:lnTo>
                    <a:pt x="4741" y="61714"/>
                  </a:lnTo>
                  <a:lnTo>
                    <a:pt x="6137" y="60722"/>
                  </a:lnTo>
                  <a:lnTo>
                    <a:pt x="7068" y="59068"/>
                  </a:lnTo>
                  <a:lnTo>
                    <a:pt x="7689" y="56974"/>
                  </a:lnTo>
                  <a:lnTo>
                    <a:pt x="13670" y="52000"/>
                  </a:lnTo>
                  <a:lnTo>
                    <a:pt x="21951" y="47475"/>
                  </a:lnTo>
                  <a:lnTo>
                    <a:pt x="59919" y="30906"/>
                  </a:lnTo>
                  <a:lnTo>
                    <a:pt x="86617" y="17448"/>
                  </a:lnTo>
                  <a:lnTo>
                    <a:pt x="110000" y="8249"/>
                  </a:lnTo>
                  <a:lnTo>
                    <a:pt x="115005" y="5235"/>
                  </a:lnTo>
                  <a:lnTo>
                    <a:pt x="157260" y="0"/>
                  </a:lnTo>
                  <a:lnTo>
                    <a:pt x="170104" y="551"/>
                  </a:lnTo>
                  <a:lnTo>
                    <a:pt x="194515" y="11681"/>
                  </a:lnTo>
                  <a:lnTo>
                    <a:pt x="211644" y="24951"/>
                  </a:lnTo>
                  <a:lnTo>
                    <a:pt x="218087" y="35784"/>
                  </a:lnTo>
                  <a:lnTo>
                    <a:pt x="222224" y="58907"/>
                  </a:lnTo>
                  <a:lnTo>
                    <a:pt x="218200" y="81388"/>
                  </a:lnTo>
                  <a:lnTo>
                    <a:pt x="190975" y="121815"/>
                  </a:lnTo>
                  <a:lnTo>
                    <a:pt x="159201" y="165753"/>
                  </a:lnTo>
                  <a:lnTo>
                    <a:pt x="127912" y="206565"/>
                  </a:lnTo>
                  <a:lnTo>
                    <a:pt x="100801" y="234382"/>
                  </a:lnTo>
                  <a:lnTo>
                    <a:pt x="87965" y="259057"/>
                  </a:lnTo>
                  <a:lnTo>
                    <a:pt x="81034" y="289913"/>
                  </a:lnTo>
                  <a:lnTo>
                    <a:pt x="83310" y="294766"/>
                  </a:lnTo>
                  <a:lnTo>
                    <a:pt x="92854" y="305966"/>
                  </a:lnTo>
                  <a:lnTo>
                    <a:pt x="101130" y="309176"/>
                  </a:lnTo>
                  <a:lnTo>
                    <a:pt x="136496" y="317544"/>
                  </a:lnTo>
                  <a:lnTo>
                    <a:pt x="174394" y="320056"/>
                  </a:lnTo>
                  <a:lnTo>
                    <a:pt x="215798" y="320553"/>
                  </a:lnTo>
                  <a:lnTo>
                    <a:pt x="257307" y="325379"/>
                  </a:lnTo>
                  <a:lnTo>
                    <a:pt x="296284" y="333093"/>
                  </a:lnTo>
                  <a:lnTo>
                    <a:pt x="340225" y="347531"/>
                  </a:lnTo>
                  <a:lnTo>
                    <a:pt x="375047" y="3563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254"/>
            <p:cNvSpPr/>
            <p:nvPr/>
          </p:nvSpPr>
          <p:spPr>
            <a:xfrm>
              <a:off x="6774656" y="4786313"/>
              <a:ext cx="26790" cy="116086"/>
            </a:xfrm>
            <a:custGeom>
              <a:avLst/>
              <a:gdLst/>
              <a:ahLst/>
              <a:cxnLst/>
              <a:rect l="0" t="0" r="0" b="0"/>
              <a:pathLst>
                <a:path w="26790" h="116086">
                  <a:moveTo>
                    <a:pt x="0" y="0"/>
                  </a:moveTo>
                  <a:lnTo>
                    <a:pt x="992" y="9113"/>
                  </a:lnTo>
                  <a:lnTo>
                    <a:pt x="15231" y="53385"/>
                  </a:lnTo>
                  <a:lnTo>
                    <a:pt x="22924" y="75459"/>
                  </a:lnTo>
                  <a:lnTo>
                    <a:pt x="26789" y="116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3" name="SMARTInkShape-255"/>
          <p:cNvSpPr/>
          <p:nvPr/>
        </p:nvSpPr>
        <p:spPr>
          <a:xfrm>
            <a:off x="6310313" y="4741664"/>
            <a:ext cx="44649" cy="151806"/>
          </a:xfrm>
          <a:custGeom>
            <a:avLst/>
            <a:gdLst/>
            <a:ahLst/>
            <a:cxnLst/>
            <a:rect l="0" t="0" r="0" b="0"/>
            <a:pathLst>
              <a:path w="44649" h="151806">
                <a:moveTo>
                  <a:pt x="44648" y="0"/>
                </a:moveTo>
                <a:lnTo>
                  <a:pt x="44648" y="42240"/>
                </a:lnTo>
                <a:lnTo>
                  <a:pt x="34935" y="85648"/>
                </a:lnTo>
                <a:lnTo>
                  <a:pt x="19740" y="123727"/>
                </a:lnTo>
                <a:lnTo>
                  <a:pt x="0" y="15180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SMARTInkShape-256"/>
          <p:cNvSpPr/>
          <p:nvPr/>
        </p:nvSpPr>
        <p:spPr>
          <a:xfrm>
            <a:off x="6479977" y="4455914"/>
            <a:ext cx="89297" cy="392907"/>
          </a:xfrm>
          <a:custGeom>
            <a:avLst/>
            <a:gdLst/>
            <a:ahLst/>
            <a:cxnLst/>
            <a:rect l="0" t="0" r="0" b="0"/>
            <a:pathLst>
              <a:path w="89297" h="392907">
                <a:moveTo>
                  <a:pt x="0" y="0"/>
                </a:moveTo>
                <a:lnTo>
                  <a:pt x="0" y="4740"/>
                </a:lnTo>
                <a:lnTo>
                  <a:pt x="17169" y="42901"/>
                </a:lnTo>
                <a:lnTo>
                  <a:pt x="35235" y="87291"/>
                </a:lnTo>
                <a:lnTo>
                  <a:pt x="47529" y="131785"/>
                </a:lnTo>
                <a:lnTo>
                  <a:pt x="59512" y="169237"/>
                </a:lnTo>
                <a:lnTo>
                  <a:pt x="71433" y="210590"/>
                </a:lnTo>
                <a:lnTo>
                  <a:pt x="77720" y="248929"/>
                </a:lnTo>
                <a:lnTo>
                  <a:pt x="84584" y="287958"/>
                </a:lnTo>
                <a:lnTo>
                  <a:pt x="88365" y="327049"/>
                </a:lnTo>
                <a:lnTo>
                  <a:pt x="89272" y="371557"/>
                </a:lnTo>
                <a:lnTo>
                  <a:pt x="89296" y="39290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6" name="SMARTInkShape-Group92"/>
          <p:cNvGrpSpPr/>
          <p:nvPr/>
        </p:nvGrpSpPr>
        <p:grpSpPr>
          <a:xfrm>
            <a:off x="7667625" y="4455914"/>
            <a:ext cx="2723556" cy="437556"/>
            <a:chOff x="7667625" y="4455914"/>
            <a:chExt cx="2723556" cy="437556"/>
          </a:xfrm>
        </p:grpSpPr>
        <p:sp>
          <p:nvSpPr>
            <p:cNvPr id="305" name="SMARTInkShape-257"/>
            <p:cNvSpPr/>
            <p:nvPr/>
          </p:nvSpPr>
          <p:spPr>
            <a:xfrm>
              <a:off x="7667625" y="4580930"/>
              <a:ext cx="151806" cy="17860"/>
            </a:xfrm>
            <a:custGeom>
              <a:avLst/>
              <a:gdLst/>
              <a:ahLst/>
              <a:cxnLst/>
              <a:rect l="0" t="0" r="0" b="0"/>
              <a:pathLst>
                <a:path w="151806" h="17860">
                  <a:moveTo>
                    <a:pt x="0" y="17859"/>
                  </a:moveTo>
                  <a:lnTo>
                    <a:pt x="41108" y="17859"/>
                  </a:lnTo>
                  <a:lnTo>
                    <a:pt x="85030" y="10170"/>
                  </a:lnTo>
                  <a:lnTo>
                    <a:pt x="122152" y="8182"/>
                  </a:lnTo>
                  <a:lnTo>
                    <a:pt x="1518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258"/>
            <p:cNvSpPr/>
            <p:nvPr/>
          </p:nvSpPr>
          <p:spPr>
            <a:xfrm>
              <a:off x="7947133" y="4455914"/>
              <a:ext cx="231687" cy="348259"/>
            </a:xfrm>
            <a:custGeom>
              <a:avLst/>
              <a:gdLst/>
              <a:ahLst/>
              <a:cxnLst/>
              <a:rect l="0" t="0" r="0" b="0"/>
              <a:pathLst>
                <a:path w="231687" h="348259">
                  <a:moveTo>
                    <a:pt x="33031" y="0"/>
                  </a:moveTo>
                  <a:lnTo>
                    <a:pt x="73195" y="0"/>
                  </a:lnTo>
                  <a:lnTo>
                    <a:pt x="95531" y="1984"/>
                  </a:lnTo>
                  <a:lnTo>
                    <a:pt x="133019" y="14258"/>
                  </a:lnTo>
                  <a:lnTo>
                    <a:pt x="170264" y="38829"/>
                  </a:lnTo>
                  <a:lnTo>
                    <a:pt x="211691" y="73648"/>
                  </a:lnTo>
                  <a:lnTo>
                    <a:pt x="231686" y="104079"/>
                  </a:lnTo>
                  <a:lnTo>
                    <a:pt x="231680" y="140971"/>
                  </a:lnTo>
                  <a:lnTo>
                    <a:pt x="215914" y="184865"/>
                  </a:lnTo>
                  <a:lnTo>
                    <a:pt x="197131" y="215068"/>
                  </a:lnTo>
                  <a:lnTo>
                    <a:pt x="166869" y="242059"/>
                  </a:lnTo>
                  <a:lnTo>
                    <a:pt x="122396" y="264475"/>
                  </a:lnTo>
                  <a:lnTo>
                    <a:pt x="96140" y="274088"/>
                  </a:lnTo>
                  <a:lnTo>
                    <a:pt x="82908" y="274614"/>
                  </a:lnTo>
                  <a:lnTo>
                    <a:pt x="38843" y="266627"/>
                  </a:lnTo>
                  <a:lnTo>
                    <a:pt x="6383" y="247868"/>
                  </a:lnTo>
                  <a:lnTo>
                    <a:pt x="1343" y="241463"/>
                  </a:lnTo>
                  <a:lnTo>
                    <a:pt x="0" y="238366"/>
                  </a:lnTo>
                  <a:lnTo>
                    <a:pt x="1088" y="235309"/>
                  </a:lnTo>
                  <a:lnTo>
                    <a:pt x="7589" y="229267"/>
                  </a:lnTo>
                  <a:lnTo>
                    <a:pt x="19740" y="225920"/>
                  </a:lnTo>
                  <a:lnTo>
                    <a:pt x="35061" y="225424"/>
                  </a:lnTo>
                  <a:lnTo>
                    <a:pt x="77947" y="235828"/>
                  </a:lnTo>
                  <a:lnTo>
                    <a:pt x="115295" y="257188"/>
                  </a:lnTo>
                  <a:lnTo>
                    <a:pt x="138104" y="270011"/>
                  </a:lnTo>
                  <a:lnTo>
                    <a:pt x="154783" y="286379"/>
                  </a:lnTo>
                  <a:lnTo>
                    <a:pt x="174049" y="309687"/>
                  </a:lnTo>
                  <a:lnTo>
                    <a:pt x="211625" y="348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259"/>
            <p:cNvSpPr/>
            <p:nvPr/>
          </p:nvSpPr>
          <p:spPr>
            <a:xfrm>
              <a:off x="8301633" y="4795242"/>
              <a:ext cx="8931" cy="98228"/>
            </a:xfrm>
            <a:custGeom>
              <a:avLst/>
              <a:gdLst/>
              <a:ahLst/>
              <a:cxnLst/>
              <a:rect l="0" t="0" r="0" b="0"/>
              <a:pathLst>
                <a:path w="8931" h="98228">
                  <a:moveTo>
                    <a:pt x="0" y="0"/>
                  </a:moveTo>
                  <a:lnTo>
                    <a:pt x="0" y="40549"/>
                  </a:lnTo>
                  <a:lnTo>
                    <a:pt x="8930" y="98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260"/>
            <p:cNvSpPr/>
            <p:nvPr/>
          </p:nvSpPr>
          <p:spPr>
            <a:xfrm>
              <a:off x="8355211" y="4652367"/>
              <a:ext cx="107157" cy="8931"/>
            </a:xfrm>
            <a:custGeom>
              <a:avLst/>
              <a:gdLst/>
              <a:ahLst/>
              <a:cxnLst/>
              <a:rect l="0" t="0" r="0" b="0"/>
              <a:pathLst>
                <a:path w="107157" h="8931">
                  <a:moveTo>
                    <a:pt x="0" y="0"/>
                  </a:moveTo>
                  <a:lnTo>
                    <a:pt x="38174" y="992"/>
                  </a:lnTo>
                  <a:lnTo>
                    <a:pt x="107156" y="89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261"/>
            <p:cNvSpPr/>
            <p:nvPr/>
          </p:nvSpPr>
          <p:spPr>
            <a:xfrm>
              <a:off x="8578453" y="4491633"/>
              <a:ext cx="107157" cy="267891"/>
            </a:xfrm>
            <a:custGeom>
              <a:avLst/>
              <a:gdLst/>
              <a:ahLst/>
              <a:cxnLst/>
              <a:rect l="0" t="0" r="0" b="0"/>
              <a:pathLst>
                <a:path w="107157" h="267891">
                  <a:moveTo>
                    <a:pt x="0" y="0"/>
                  </a:moveTo>
                  <a:lnTo>
                    <a:pt x="16781" y="19427"/>
                  </a:lnTo>
                  <a:lnTo>
                    <a:pt x="42692" y="56361"/>
                  </a:lnTo>
                  <a:lnTo>
                    <a:pt x="60909" y="94587"/>
                  </a:lnTo>
                  <a:lnTo>
                    <a:pt x="71342" y="134218"/>
                  </a:lnTo>
                  <a:lnTo>
                    <a:pt x="87807" y="176590"/>
                  </a:lnTo>
                  <a:lnTo>
                    <a:pt x="95140" y="204789"/>
                  </a:lnTo>
                  <a:lnTo>
                    <a:pt x="105024" y="246549"/>
                  </a:lnTo>
                  <a:lnTo>
                    <a:pt x="107156" y="2678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262"/>
            <p:cNvSpPr/>
            <p:nvPr/>
          </p:nvSpPr>
          <p:spPr>
            <a:xfrm>
              <a:off x="8873133" y="4768453"/>
              <a:ext cx="8931" cy="98228"/>
            </a:xfrm>
            <a:custGeom>
              <a:avLst/>
              <a:gdLst/>
              <a:ahLst/>
              <a:cxnLst/>
              <a:rect l="0" t="0" r="0" b="0"/>
              <a:pathLst>
                <a:path w="8931" h="98228">
                  <a:moveTo>
                    <a:pt x="0" y="0"/>
                  </a:moveTo>
                  <a:lnTo>
                    <a:pt x="992" y="17216"/>
                  </a:lnTo>
                  <a:lnTo>
                    <a:pt x="7689" y="54669"/>
                  </a:lnTo>
                  <a:lnTo>
                    <a:pt x="8930" y="98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263"/>
            <p:cNvSpPr/>
            <p:nvPr/>
          </p:nvSpPr>
          <p:spPr>
            <a:xfrm>
              <a:off x="9029550" y="4511012"/>
              <a:ext cx="207310" cy="256436"/>
            </a:xfrm>
            <a:custGeom>
              <a:avLst/>
              <a:gdLst/>
              <a:ahLst/>
              <a:cxnLst/>
              <a:rect l="0" t="0" r="0" b="0"/>
              <a:pathLst>
                <a:path w="207310" h="256436">
                  <a:moveTo>
                    <a:pt x="13247" y="43129"/>
                  </a:moveTo>
                  <a:lnTo>
                    <a:pt x="8506" y="77467"/>
                  </a:lnTo>
                  <a:lnTo>
                    <a:pt x="0" y="110141"/>
                  </a:lnTo>
                  <a:lnTo>
                    <a:pt x="3589" y="147430"/>
                  </a:lnTo>
                  <a:lnTo>
                    <a:pt x="11929" y="187914"/>
                  </a:lnTo>
                  <a:lnTo>
                    <a:pt x="26527" y="217658"/>
                  </a:lnTo>
                  <a:lnTo>
                    <a:pt x="51883" y="240249"/>
                  </a:lnTo>
                  <a:lnTo>
                    <a:pt x="59841" y="245980"/>
                  </a:lnTo>
                  <a:lnTo>
                    <a:pt x="79265" y="252347"/>
                  </a:lnTo>
                  <a:lnTo>
                    <a:pt x="114592" y="256435"/>
                  </a:lnTo>
                  <a:lnTo>
                    <a:pt x="143926" y="247662"/>
                  </a:lnTo>
                  <a:lnTo>
                    <a:pt x="173014" y="223014"/>
                  </a:lnTo>
                  <a:lnTo>
                    <a:pt x="195251" y="192395"/>
                  </a:lnTo>
                  <a:lnTo>
                    <a:pt x="204978" y="167392"/>
                  </a:lnTo>
                  <a:lnTo>
                    <a:pt x="207309" y="138156"/>
                  </a:lnTo>
                  <a:lnTo>
                    <a:pt x="200172" y="95097"/>
                  </a:lnTo>
                  <a:lnTo>
                    <a:pt x="181080" y="58306"/>
                  </a:lnTo>
                  <a:lnTo>
                    <a:pt x="145580" y="15790"/>
                  </a:lnTo>
                  <a:lnTo>
                    <a:pt x="125969" y="6174"/>
                  </a:lnTo>
                  <a:lnTo>
                    <a:pt x="90524" y="0"/>
                  </a:lnTo>
                  <a:lnTo>
                    <a:pt x="57895" y="74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264"/>
            <p:cNvSpPr/>
            <p:nvPr/>
          </p:nvSpPr>
          <p:spPr>
            <a:xfrm>
              <a:off x="9417844" y="4705945"/>
              <a:ext cx="44649" cy="133947"/>
            </a:xfrm>
            <a:custGeom>
              <a:avLst/>
              <a:gdLst/>
              <a:ahLst/>
              <a:cxnLst/>
              <a:rect l="0" t="0" r="0" b="0"/>
              <a:pathLst>
                <a:path w="44649" h="133947">
                  <a:moveTo>
                    <a:pt x="0" y="0"/>
                  </a:moveTo>
                  <a:lnTo>
                    <a:pt x="0" y="12429"/>
                  </a:lnTo>
                  <a:lnTo>
                    <a:pt x="9095" y="55133"/>
                  </a:lnTo>
                  <a:lnTo>
                    <a:pt x="16805" y="80828"/>
                  </a:lnTo>
                  <a:lnTo>
                    <a:pt x="44648" y="1339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265"/>
            <p:cNvSpPr/>
            <p:nvPr/>
          </p:nvSpPr>
          <p:spPr>
            <a:xfrm>
              <a:off x="9641453" y="4509492"/>
              <a:ext cx="62142" cy="241103"/>
            </a:xfrm>
            <a:custGeom>
              <a:avLst/>
              <a:gdLst/>
              <a:ahLst/>
              <a:cxnLst/>
              <a:rect l="0" t="0" r="0" b="0"/>
              <a:pathLst>
                <a:path w="62142" h="241103">
                  <a:moveTo>
                    <a:pt x="8563" y="0"/>
                  </a:moveTo>
                  <a:lnTo>
                    <a:pt x="873" y="0"/>
                  </a:lnTo>
                  <a:lnTo>
                    <a:pt x="460" y="992"/>
                  </a:lnTo>
                  <a:lnTo>
                    <a:pt x="0" y="4741"/>
                  </a:lnTo>
                  <a:lnTo>
                    <a:pt x="7756" y="49234"/>
                  </a:lnTo>
                  <a:lnTo>
                    <a:pt x="11049" y="90791"/>
                  </a:lnTo>
                  <a:lnTo>
                    <a:pt x="16220" y="127736"/>
                  </a:lnTo>
                  <a:lnTo>
                    <a:pt x="27038" y="170023"/>
                  </a:lnTo>
                  <a:lnTo>
                    <a:pt x="39606" y="212076"/>
                  </a:lnTo>
                  <a:lnTo>
                    <a:pt x="62141" y="2411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266"/>
            <p:cNvSpPr/>
            <p:nvPr/>
          </p:nvSpPr>
          <p:spPr>
            <a:xfrm>
              <a:off x="9819680" y="4723805"/>
              <a:ext cx="44649" cy="125016"/>
            </a:xfrm>
            <a:custGeom>
              <a:avLst/>
              <a:gdLst/>
              <a:ahLst/>
              <a:cxnLst/>
              <a:rect l="0" t="0" r="0" b="0"/>
              <a:pathLst>
                <a:path w="44649" h="125016">
                  <a:moveTo>
                    <a:pt x="44648" y="0"/>
                  </a:moveTo>
                  <a:lnTo>
                    <a:pt x="43656" y="37181"/>
                  </a:lnTo>
                  <a:lnTo>
                    <a:pt x="32219" y="68261"/>
                  </a:lnTo>
                  <a:lnTo>
                    <a:pt x="4765" y="109129"/>
                  </a:lnTo>
                  <a:lnTo>
                    <a:pt x="0" y="1250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267"/>
            <p:cNvSpPr/>
            <p:nvPr/>
          </p:nvSpPr>
          <p:spPr>
            <a:xfrm>
              <a:off x="9989344" y="4554249"/>
              <a:ext cx="401837" cy="240994"/>
            </a:xfrm>
            <a:custGeom>
              <a:avLst/>
              <a:gdLst/>
              <a:ahLst/>
              <a:cxnLst/>
              <a:rect l="0" t="0" r="0" b="0"/>
              <a:pathLst>
                <a:path w="401837" h="240994">
                  <a:moveTo>
                    <a:pt x="0" y="8821"/>
                  </a:moveTo>
                  <a:lnTo>
                    <a:pt x="9113" y="7829"/>
                  </a:lnTo>
                  <a:lnTo>
                    <a:pt x="53386" y="719"/>
                  </a:lnTo>
                  <a:lnTo>
                    <a:pt x="90643" y="0"/>
                  </a:lnTo>
                  <a:lnTo>
                    <a:pt x="127055" y="2552"/>
                  </a:lnTo>
                  <a:lnTo>
                    <a:pt x="167948" y="15125"/>
                  </a:lnTo>
                  <a:lnTo>
                    <a:pt x="178163" y="20883"/>
                  </a:lnTo>
                  <a:lnTo>
                    <a:pt x="183363" y="26750"/>
                  </a:lnTo>
                  <a:lnTo>
                    <a:pt x="185674" y="33657"/>
                  </a:lnTo>
                  <a:lnTo>
                    <a:pt x="186702" y="43341"/>
                  </a:lnTo>
                  <a:lnTo>
                    <a:pt x="182539" y="64690"/>
                  </a:lnTo>
                  <a:lnTo>
                    <a:pt x="175022" y="80386"/>
                  </a:lnTo>
                  <a:lnTo>
                    <a:pt x="143875" y="117170"/>
                  </a:lnTo>
                  <a:lnTo>
                    <a:pt x="125311" y="137829"/>
                  </a:lnTo>
                  <a:lnTo>
                    <a:pt x="107244" y="155525"/>
                  </a:lnTo>
                  <a:lnTo>
                    <a:pt x="79387" y="189720"/>
                  </a:lnTo>
                  <a:lnTo>
                    <a:pt x="72484" y="210588"/>
                  </a:lnTo>
                  <a:lnTo>
                    <a:pt x="73127" y="212786"/>
                  </a:lnTo>
                  <a:lnTo>
                    <a:pt x="76488" y="217873"/>
                  </a:lnTo>
                  <a:lnTo>
                    <a:pt x="104884" y="235101"/>
                  </a:lnTo>
                  <a:lnTo>
                    <a:pt x="144374" y="239829"/>
                  </a:lnTo>
                  <a:lnTo>
                    <a:pt x="187636" y="240648"/>
                  </a:lnTo>
                  <a:lnTo>
                    <a:pt x="223606" y="240891"/>
                  </a:lnTo>
                  <a:lnTo>
                    <a:pt x="254163" y="240947"/>
                  </a:lnTo>
                  <a:lnTo>
                    <a:pt x="284939" y="240973"/>
                  </a:lnTo>
                  <a:lnTo>
                    <a:pt x="322220" y="240987"/>
                  </a:lnTo>
                  <a:lnTo>
                    <a:pt x="362077" y="240992"/>
                  </a:lnTo>
                  <a:lnTo>
                    <a:pt x="401836" y="2409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3" name="SMARTInkShape-Group93"/>
          <p:cNvGrpSpPr/>
          <p:nvPr/>
        </p:nvGrpSpPr>
        <p:grpSpPr>
          <a:xfrm>
            <a:off x="10837664" y="4429125"/>
            <a:ext cx="991196" cy="437274"/>
            <a:chOff x="10837664" y="4429125"/>
            <a:chExt cx="991196" cy="437274"/>
          </a:xfrm>
        </p:grpSpPr>
        <p:sp>
          <p:nvSpPr>
            <p:cNvPr id="317" name="SMARTInkShape-268"/>
            <p:cNvSpPr/>
            <p:nvPr/>
          </p:nvSpPr>
          <p:spPr>
            <a:xfrm>
              <a:off x="10940018" y="4429125"/>
              <a:ext cx="49452" cy="267892"/>
            </a:xfrm>
            <a:custGeom>
              <a:avLst/>
              <a:gdLst/>
              <a:ahLst/>
              <a:cxnLst/>
              <a:rect l="0" t="0" r="0" b="0"/>
              <a:pathLst>
                <a:path w="49452" h="267892">
                  <a:moveTo>
                    <a:pt x="49451" y="0"/>
                  </a:moveTo>
                  <a:lnTo>
                    <a:pt x="48459" y="42123"/>
                  </a:lnTo>
                  <a:lnTo>
                    <a:pt x="42321" y="78075"/>
                  </a:lnTo>
                  <a:lnTo>
                    <a:pt x="35212" y="117171"/>
                  </a:lnTo>
                  <a:lnTo>
                    <a:pt x="27328" y="161073"/>
                  </a:lnTo>
                  <a:lnTo>
                    <a:pt x="13562" y="205427"/>
                  </a:lnTo>
                  <a:lnTo>
                    <a:pt x="575" y="247776"/>
                  </a:lnTo>
                  <a:lnTo>
                    <a:pt x="0" y="251504"/>
                  </a:lnTo>
                  <a:lnTo>
                    <a:pt x="4802" y="2678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269"/>
            <p:cNvSpPr/>
            <p:nvPr/>
          </p:nvSpPr>
          <p:spPr>
            <a:xfrm>
              <a:off x="10837664" y="4527352"/>
              <a:ext cx="267892" cy="35719"/>
            </a:xfrm>
            <a:custGeom>
              <a:avLst/>
              <a:gdLst/>
              <a:ahLst/>
              <a:cxnLst/>
              <a:rect l="0" t="0" r="0" b="0"/>
              <a:pathLst>
                <a:path w="267892" h="35719">
                  <a:moveTo>
                    <a:pt x="0" y="0"/>
                  </a:moveTo>
                  <a:lnTo>
                    <a:pt x="37078" y="2645"/>
                  </a:lnTo>
                  <a:lnTo>
                    <a:pt x="78124" y="9713"/>
                  </a:lnTo>
                  <a:lnTo>
                    <a:pt x="115421" y="15446"/>
                  </a:lnTo>
                  <a:lnTo>
                    <a:pt x="151608" y="17144"/>
                  </a:lnTo>
                  <a:lnTo>
                    <a:pt x="194650" y="22458"/>
                  </a:lnTo>
                  <a:lnTo>
                    <a:pt x="231816" y="26925"/>
                  </a:lnTo>
                  <a:lnTo>
                    <a:pt x="267891" y="357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270"/>
            <p:cNvSpPr/>
            <p:nvPr/>
          </p:nvSpPr>
          <p:spPr>
            <a:xfrm>
              <a:off x="10855523" y="4768453"/>
              <a:ext cx="285751" cy="8931"/>
            </a:xfrm>
            <a:custGeom>
              <a:avLst/>
              <a:gdLst/>
              <a:ahLst/>
              <a:cxnLst/>
              <a:rect l="0" t="0" r="0" b="0"/>
              <a:pathLst>
                <a:path w="285751" h="8931">
                  <a:moveTo>
                    <a:pt x="0" y="8930"/>
                  </a:moveTo>
                  <a:lnTo>
                    <a:pt x="29141" y="6284"/>
                  </a:lnTo>
                  <a:lnTo>
                    <a:pt x="67714" y="1241"/>
                  </a:lnTo>
                  <a:lnTo>
                    <a:pt x="98225" y="552"/>
                  </a:lnTo>
                  <a:lnTo>
                    <a:pt x="131961" y="245"/>
                  </a:lnTo>
                  <a:lnTo>
                    <a:pt x="173266" y="73"/>
                  </a:lnTo>
                  <a:lnTo>
                    <a:pt x="209647" y="22"/>
                  </a:lnTo>
                  <a:lnTo>
                    <a:pt x="285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271"/>
            <p:cNvSpPr/>
            <p:nvPr/>
          </p:nvSpPr>
          <p:spPr>
            <a:xfrm>
              <a:off x="11311305" y="4464844"/>
              <a:ext cx="35352" cy="196454"/>
            </a:xfrm>
            <a:custGeom>
              <a:avLst/>
              <a:gdLst/>
              <a:ahLst/>
              <a:cxnLst/>
              <a:rect l="0" t="0" r="0" b="0"/>
              <a:pathLst>
                <a:path w="35352" h="196454">
                  <a:moveTo>
                    <a:pt x="8562" y="0"/>
                  </a:moveTo>
                  <a:lnTo>
                    <a:pt x="2425" y="14258"/>
                  </a:lnTo>
                  <a:lnTo>
                    <a:pt x="0" y="51462"/>
                  </a:lnTo>
                  <a:lnTo>
                    <a:pt x="4482" y="89221"/>
                  </a:lnTo>
                  <a:lnTo>
                    <a:pt x="10671" y="130199"/>
                  </a:lnTo>
                  <a:lnTo>
                    <a:pt x="23960" y="174835"/>
                  </a:lnTo>
                  <a:lnTo>
                    <a:pt x="26321" y="182876"/>
                  </a:lnTo>
                  <a:lnTo>
                    <a:pt x="35351" y="1964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272"/>
            <p:cNvSpPr/>
            <p:nvPr/>
          </p:nvSpPr>
          <p:spPr>
            <a:xfrm>
              <a:off x="11310938" y="4464844"/>
              <a:ext cx="267891" cy="330399"/>
            </a:xfrm>
            <a:custGeom>
              <a:avLst/>
              <a:gdLst/>
              <a:ahLst/>
              <a:cxnLst/>
              <a:rect l="0" t="0" r="0" b="0"/>
              <a:pathLst>
                <a:path w="267891" h="330399">
                  <a:moveTo>
                    <a:pt x="267890" y="0"/>
                  </a:moveTo>
                  <a:lnTo>
                    <a:pt x="267890" y="7688"/>
                  </a:lnTo>
                  <a:lnTo>
                    <a:pt x="245817" y="43199"/>
                  </a:lnTo>
                  <a:lnTo>
                    <a:pt x="218220" y="87246"/>
                  </a:lnTo>
                  <a:lnTo>
                    <a:pt x="192668" y="130747"/>
                  </a:lnTo>
                  <a:lnTo>
                    <a:pt x="159987" y="169032"/>
                  </a:lnTo>
                  <a:lnTo>
                    <a:pt x="124868" y="205258"/>
                  </a:lnTo>
                  <a:lnTo>
                    <a:pt x="90259" y="241077"/>
                  </a:lnTo>
                  <a:lnTo>
                    <a:pt x="57073" y="281006"/>
                  </a:lnTo>
                  <a:lnTo>
                    <a:pt x="26857" y="309660"/>
                  </a:lnTo>
                  <a:lnTo>
                    <a:pt x="0" y="3303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273"/>
            <p:cNvSpPr/>
            <p:nvPr/>
          </p:nvSpPr>
          <p:spPr>
            <a:xfrm>
              <a:off x="11501616" y="4638293"/>
              <a:ext cx="327244" cy="228106"/>
            </a:xfrm>
            <a:custGeom>
              <a:avLst/>
              <a:gdLst/>
              <a:ahLst/>
              <a:cxnLst/>
              <a:rect l="0" t="0" r="0" b="0"/>
              <a:pathLst>
                <a:path w="327244" h="228106">
                  <a:moveTo>
                    <a:pt x="130790" y="5145"/>
                  </a:moveTo>
                  <a:lnTo>
                    <a:pt x="135531" y="5145"/>
                  </a:lnTo>
                  <a:lnTo>
                    <a:pt x="153150" y="0"/>
                  </a:lnTo>
                  <a:lnTo>
                    <a:pt x="186333" y="9011"/>
                  </a:lnTo>
                  <a:lnTo>
                    <a:pt x="211740" y="22055"/>
                  </a:lnTo>
                  <a:lnTo>
                    <a:pt x="228638" y="38487"/>
                  </a:lnTo>
                  <a:lnTo>
                    <a:pt x="239929" y="65405"/>
                  </a:lnTo>
                  <a:lnTo>
                    <a:pt x="240078" y="103256"/>
                  </a:lnTo>
                  <a:lnTo>
                    <a:pt x="230246" y="146233"/>
                  </a:lnTo>
                  <a:lnTo>
                    <a:pt x="214718" y="173287"/>
                  </a:lnTo>
                  <a:lnTo>
                    <a:pt x="199842" y="187692"/>
                  </a:lnTo>
                  <a:lnTo>
                    <a:pt x="159902" y="206972"/>
                  </a:lnTo>
                  <a:lnTo>
                    <a:pt x="130486" y="221160"/>
                  </a:lnTo>
                  <a:lnTo>
                    <a:pt x="90786" y="226959"/>
                  </a:lnTo>
                  <a:lnTo>
                    <a:pt x="58506" y="228105"/>
                  </a:lnTo>
                  <a:lnTo>
                    <a:pt x="19315" y="216057"/>
                  </a:lnTo>
                  <a:lnTo>
                    <a:pt x="7493" y="212985"/>
                  </a:lnTo>
                  <a:lnTo>
                    <a:pt x="3944" y="209189"/>
                  </a:lnTo>
                  <a:lnTo>
                    <a:pt x="0" y="197034"/>
                  </a:lnTo>
                  <a:lnTo>
                    <a:pt x="894" y="184356"/>
                  </a:lnTo>
                  <a:lnTo>
                    <a:pt x="2521" y="178197"/>
                  </a:lnTo>
                  <a:lnTo>
                    <a:pt x="8567" y="173099"/>
                  </a:lnTo>
                  <a:lnTo>
                    <a:pt x="38793" y="162175"/>
                  </a:lnTo>
                  <a:lnTo>
                    <a:pt x="79325" y="157982"/>
                  </a:lnTo>
                  <a:lnTo>
                    <a:pt x="113556" y="159901"/>
                  </a:lnTo>
                  <a:lnTo>
                    <a:pt x="155939" y="169438"/>
                  </a:lnTo>
                  <a:lnTo>
                    <a:pt x="199110" y="180877"/>
                  </a:lnTo>
                  <a:lnTo>
                    <a:pt x="237330" y="192690"/>
                  </a:lnTo>
                  <a:lnTo>
                    <a:pt x="277370" y="201417"/>
                  </a:lnTo>
                  <a:lnTo>
                    <a:pt x="327243" y="2105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6" name="SMARTInkShape-Group94"/>
          <p:cNvGrpSpPr/>
          <p:nvPr/>
        </p:nvGrpSpPr>
        <p:grpSpPr>
          <a:xfrm>
            <a:off x="5033380" y="5089922"/>
            <a:ext cx="285738" cy="500063"/>
            <a:chOff x="5033380" y="5089922"/>
            <a:chExt cx="285738" cy="500063"/>
          </a:xfrm>
        </p:grpSpPr>
        <p:sp>
          <p:nvSpPr>
            <p:cNvPr id="324" name="SMARTInkShape-274"/>
            <p:cNvSpPr/>
            <p:nvPr/>
          </p:nvSpPr>
          <p:spPr>
            <a:xfrm>
              <a:off x="5033380" y="5098852"/>
              <a:ext cx="267879" cy="214313"/>
            </a:xfrm>
            <a:custGeom>
              <a:avLst/>
              <a:gdLst/>
              <a:ahLst/>
              <a:cxnLst/>
              <a:rect l="0" t="0" r="0" b="0"/>
              <a:pathLst>
                <a:path w="267879" h="214313">
                  <a:moveTo>
                    <a:pt x="71425" y="0"/>
                  </a:moveTo>
                  <a:lnTo>
                    <a:pt x="66684" y="0"/>
                  </a:lnTo>
                  <a:lnTo>
                    <a:pt x="65288" y="992"/>
                  </a:lnTo>
                  <a:lnTo>
                    <a:pt x="64357" y="2645"/>
                  </a:lnTo>
                  <a:lnTo>
                    <a:pt x="50299" y="40164"/>
                  </a:lnTo>
                  <a:lnTo>
                    <a:pt x="30499" y="83561"/>
                  </a:lnTo>
                  <a:lnTo>
                    <a:pt x="17994" y="126234"/>
                  </a:lnTo>
                  <a:lnTo>
                    <a:pt x="3975" y="168464"/>
                  </a:lnTo>
                  <a:lnTo>
                    <a:pt x="1169" y="176584"/>
                  </a:lnTo>
                  <a:lnTo>
                    <a:pt x="0" y="187380"/>
                  </a:lnTo>
                  <a:lnTo>
                    <a:pt x="35200" y="187519"/>
                  </a:lnTo>
                  <a:lnTo>
                    <a:pt x="76566" y="192262"/>
                  </a:lnTo>
                  <a:lnTo>
                    <a:pt x="109429" y="197236"/>
                  </a:lnTo>
                  <a:lnTo>
                    <a:pt x="153462" y="202969"/>
                  </a:lnTo>
                  <a:lnTo>
                    <a:pt x="195006" y="209646"/>
                  </a:lnTo>
                  <a:lnTo>
                    <a:pt x="234516" y="213902"/>
                  </a:lnTo>
                  <a:lnTo>
                    <a:pt x="267878" y="2143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275"/>
            <p:cNvSpPr/>
            <p:nvPr/>
          </p:nvSpPr>
          <p:spPr>
            <a:xfrm>
              <a:off x="5256609" y="5089922"/>
              <a:ext cx="62509" cy="500063"/>
            </a:xfrm>
            <a:custGeom>
              <a:avLst/>
              <a:gdLst/>
              <a:ahLst/>
              <a:cxnLst/>
              <a:rect l="0" t="0" r="0" b="0"/>
              <a:pathLst>
                <a:path w="62509" h="500063">
                  <a:moveTo>
                    <a:pt x="62508" y="0"/>
                  </a:moveTo>
                  <a:lnTo>
                    <a:pt x="61516" y="20395"/>
                  </a:lnTo>
                  <a:lnTo>
                    <a:pt x="50079" y="64765"/>
                  </a:lnTo>
                  <a:lnTo>
                    <a:pt x="46258" y="100990"/>
                  </a:lnTo>
                  <a:lnTo>
                    <a:pt x="40385" y="136858"/>
                  </a:lnTo>
                  <a:lnTo>
                    <a:pt x="35147" y="171289"/>
                  </a:lnTo>
                  <a:lnTo>
                    <a:pt x="30504" y="208089"/>
                  </a:lnTo>
                  <a:lnTo>
                    <a:pt x="26898" y="246534"/>
                  </a:lnTo>
                  <a:lnTo>
                    <a:pt x="20979" y="281627"/>
                  </a:lnTo>
                  <a:lnTo>
                    <a:pt x="15830" y="325946"/>
                  </a:lnTo>
                  <a:lnTo>
                    <a:pt x="10293" y="367663"/>
                  </a:lnTo>
                  <a:lnTo>
                    <a:pt x="3062" y="409270"/>
                  </a:lnTo>
                  <a:lnTo>
                    <a:pt x="606" y="450415"/>
                  </a:lnTo>
                  <a:lnTo>
                    <a:pt x="0" y="5000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7" name="SMARTInkShape-276"/>
          <p:cNvSpPr/>
          <p:nvPr/>
        </p:nvSpPr>
        <p:spPr>
          <a:xfrm>
            <a:off x="7089821" y="5153824"/>
            <a:ext cx="200478" cy="427232"/>
          </a:xfrm>
          <a:custGeom>
            <a:avLst/>
            <a:gdLst/>
            <a:ahLst/>
            <a:cxnLst/>
            <a:rect l="0" t="0" r="0" b="0"/>
            <a:pathLst>
              <a:path w="200478" h="427232">
                <a:moveTo>
                  <a:pt x="24163" y="43254"/>
                </a:moveTo>
                <a:lnTo>
                  <a:pt x="19019" y="43254"/>
                </a:lnTo>
                <a:lnTo>
                  <a:pt x="21215" y="43254"/>
                </a:lnTo>
                <a:lnTo>
                  <a:pt x="22198" y="42262"/>
                </a:lnTo>
                <a:lnTo>
                  <a:pt x="24573" y="36125"/>
                </a:lnTo>
                <a:lnTo>
                  <a:pt x="28645" y="30825"/>
                </a:lnTo>
                <a:lnTo>
                  <a:pt x="69989" y="13443"/>
                </a:lnTo>
                <a:lnTo>
                  <a:pt x="109194" y="5667"/>
                </a:lnTo>
                <a:lnTo>
                  <a:pt x="138856" y="0"/>
                </a:lnTo>
                <a:lnTo>
                  <a:pt x="152528" y="4517"/>
                </a:lnTo>
                <a:lnTo>
                  <a:pt x="165550" y="12147"/>
                </a:lnTo>
                <a:lnTo>
                  <a:pt x="171338" y="18845"/>
                </a:lnTo>
                <a:lnTo>
                  <a:pt x="179337" y="32935"/>
                </a:lnTo>
                <a:lnTo>
                  <a:pt x="179780" y="49251"/>
                </a:lnTo>
                <a:lnTo>
                  <a:pt x="175678" y="67747"/>
                </a:lnTo>
                <a:lnTo>
                  <a:pt x="156875" y="95790"/>
                </a:lnTo>
                <a:lnTo>
                  <a:pt x="144662" y="107284"/>
                </a:lnTo>
                <a:lnTo>
                  <a:pt x="103936" y="130755"/>
                </a:lnTo>
                <a:lnTo>
                  <a:pt x="72847" y="146491"/>
                </a:lnTo>
                <a:lnTo>
                  <a:pt x="29958" y="159154"/>
                </a:lnTo>
                <a:lnTo>
                  <a:pt x="0" y="167736"/>
                </a:lnTo>
                <a:lnTo>
                  <a:pt x="117" y="166922"/>
                </a:lnTo>
                <a:lnTo>
                  <a:pt x="2893" y="163371"/>
                </a:lnTo>
                <a:lnTo>
                  <a:pt x="10079" y="161132"/>
                </a:lnTo>
                <a:lnTo>
                  <a:pt x="22864" y="161128"/>
                </a:lnTo>
                <a:lnTo>
                  <a:pt x="66203" y="169211"/>
                </a:lnTo>
                <a:lnTo>
                  <a:pt x="104016" y="180362"/>
                </a:lnTo>
                <a:lnTo>
                  <a:pt x="139155" y="193111"/>
                </a:lnTo>
                <a:lnTo>
                  <a:pt x="172455" y="219398"/>
                </a:lnTo>
                <a:lnTo>
                  <a:pt x="185952" y="241627"/>
                </a:lnTo>
                <a:lnTo>
                  <a:pt x="198409" y="277789"/>
                </a:lnTo>
                <a:lnTo>
                  <a:pt x="200477" y="314601"/>
                </a:lnTo>
                <a:lnTo>
                  <a:pt x="197444" y="335501"/>
                </a:lnTo>
                <a:lnTo>
                  <a:pt x="190142" y="352066"/>
                </a:lnTo>
                <a:lnTo>
                  <a:pt x="179292" y="366043"/>
                </a:lnTo>
                <a:lnTo>
                  <a:pt x="139511" y="397247"/>
                </a:lnTo>
                <a:lnTo>
                  <a:pt x="117982" y="410519"/>
                </a:lnTo>
                <a:lnTo>
                  <a:pt x="83816" y="417756"/>
                </a:lnTo>
                <a:lnTo>
                  <a:pt x="6304" y="42723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3" name="SMARTInkShape-Group96"/>
          <p:cNvGrpSpPr/>
          <p:nvPr/>
        </p:nvGrpSpPr>
        <p:grpSpPr>
          <a:xfrm>
            <a:off x="5890617" y="5163618"/>
            <a:ext cx="1026915" cy="435297"/>
            <a:chOff x="5890617" y="5163618"/>
            <a:chExt cx="1026915" cy="435297"/>
          </a:xfrm>
        </p:grpSpPr>
        <p:sp>
          <p:nvSpPr>
            <p:cNvPr id="328" name="SMARTInkShape-277"/>
            <p:cNvSpPr/>
            <p:nvPr/>
          </p:nvSpPr>
          <p:spPr>
            <a:xfrm>
              <a:off x="5890617" y="5163618"/>
              <a:ext cx="248255" cy="388820"/>
            </a:xfrm>
            <a:custGeom>
              <a:avLst/>
              <a:gdLst/>
              <a:ahLst/>
              <a:cxnLst/>
              <a:rect l="0" t="0" r="0" b="0"/>
              <a:pathLst>
                <a:path w="248255" h="388820">
                  <a:moveTo>
                    <a:pt x="89297" y="60249"/>
                  </a:moveTo>
                  <a:lnTo>
                    <a:pt x="84557" y="64990"/>
                  </a:lnTo>
                  <a:lnTo>
                    <a:pt x="59244" y="108490"/>
                  </a:lnTo>
                  <a:lnTo>
                    <a:pt x="37940" y="151662"/>
                  </a:lnTo>
                  <a:lnTo>
                    <a:pt x="19768" y="178811"/>
                  </a:lnTo>
                  <a:lnTo>
                    <a:pt x="9496" y="211795"/>
                  </a:lnTo>
                  <a:lnTo>
                    <a:pt x="5213" y="238728"/>
                  </a:lnTo>
                  <a:lnTo>
                    <a:pt x="6616" y="257313"/>
                  </a:lnTo>
                  <a:lnTo>
                    <a:pt x="17725" y="293153"/>
                  </a:lnTo>
                  <a:lnTo>
                    <a:pt x="33120" y="334458"/>
                  </a:lnTo>
                  <a:lnTo>
                    <a:pt x="55233" y="364335"/>
                  </a:lnTo>
                  <a:lnTo>
                    <a:pt x="94415" y="384475"/>
                  </a:lnTo>
                  <a:lnTo>
                    <a:pt x="117603" y="388819"/>
                  </a:lnTo>
                  <a:lnTo>
                    <a:pt x="134619" y="384543"/>
                  </a:lnTo>
                  <a:lnTo>
                    <a:pt x="158289" y="370979"/>
                  </a:lnTo>
                  <a:lnTo>
                    <a:pt x="202263" y="331011"/>
                  </a:lnTo>
                  <a:lnTo>
                    <a:pt x="219062" y="300154"/>
                  </a:lnTo>
                  <a:lnTo>
                    <a:pt x="234990" y="256545"/>
                  </a:lnTo>
                  <a:lnTo>
                    <a:pt x="241031" y="228189"/>
                  </a:lnTo>
                  <a:lnTo>
                    <a:pt x="246032" y="193428"/>
                  </a:lnTo>
                  <a:lnTo>
                    <a:pt x="248254" y="158135"/>
                  </a:lnTo>
                  <a:lnTo>
                    <a:pt x="244764" y="119018"/>
                  </a:lnTo>
                  <a:lnTo>
                    <a:pt x="227965" y="79095"/>
                  </a:lnTo>
                  <a:lnTo>
                    <a:pt x="204137" y="40588"/>
                  </a:lnTo>
                  <a:lnTo>
                    <a:pt x="182965" y="18263"/>
                  </a:lnTo>
                  <a:lnTo>
                    <a:pt x="149903" y="5365"/>
                  </a:lnTo>
                  <a:lnTo>
                    <a:pt x="113428" y="0"/>
                  </a:lnTo>
                  <a:lnTo>
                    <a:pt x="72745" y="7891"/>
                  </a:lnTo>
                  <a:lnTo>
                    <a:pt x="43492" y="22797"/>
                  </a:lnTo>
                  <a:lnTo>
                    <a:pt x="0" y="691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278"/>
            <p:cNvSpPr/>
            <p:nvPr/>
          </p:nvSpPr>
          <p:spPr>
            <a:xfrm>
              <a:off x="6194227" y="5438180"/>
              <a:ext cx="17860" cy="160735"/>
            </a:xfrm>
            <a:custGeom>
              <a:avLst/>
              <a:gdLst/>
              <a:ahLst/>
              <a:cxnLst/>
              <a:rect l="0" t="0" r="0" b="0"/>
              <a:pathLst>
                <a:path w="17860" h="160735">
                  <a:moveTo>
                    <a:pt x="0" y="0"/>
                  </a:moveTo>
                  <a:lnTo>
                    <a:pt x="0" y="4740"/>
                  </a:lnTo>
                  <a:lnTo>
                    <a:pt x="2645" y="9713"/>
                  </a:lnTo>
                  <a:lnTo>
                    <a:pt x="4740" y="12428"/>
                  </a:lnTo>
                  <a:lnTo>
                    <a:pt x="9094" y="46295"/>
                  </a:lnTo>
                  <a:lnTo>
                    <a:pt x="14821" y="82619"/>
                  </a:lnTo>
                  <a:lnTo>
                    <a:pt x="17459" y="125508"/>
                  </a:lnTo>
                  <a:lnTo>
                    <a:pt x="17859" y="1607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279"/>
            <p:cNvSpPr/>
            <p:nvPr/>
          </p:nvSpPr>
          <p:spPr>
            <a:xfrm>
              <a:off x="6354961" y="5179219"/>
              <a:ext cx="44649" cy="339329"/>
            </a:xfrm>
            <a:custGeom>
              <a:avLst/>
              <a:gdLst/>
              <a:ahLst/>
              <a:cxnLst/>
              <a:rect l="0" t="0" r="0" b="0"/>
              <a:pathLst>
                <a:path w="44649" h="339329">
                  <a:moveTo>
                    <a:pt x="0" y="0"/>
                  </a:moveTo>
                  <a:lnTo>
                    <a:pt x="0" y="40235"/>
                  </a:lnTo>
                  <a:lnTo>
                    <a:pt x="9713" y="79185"/>
                  </a:lnTo>
                  <a:lnTo>
                    <a:pt x="18091" y="123673"/>
                  </a:lnTo>
                  <a:lnTo>
                    <a:pt x="22923" y="157161"/>
                  </a:lnTo>
                  <a:lnTo>
                    <a:pt x="26636" y="194733"/>
                  </a:lnTo>
                  <a:lnTo>
                    <a:pt x="33579" y="235410"/>
                  </a:lnTo>
                  <a:lnTo>
                    <a:pt x="42168" y="279922"/>
                  </a:lnTo>
                  <a:lnTo>
                    <a:pt x="44322" y="319893"/>
                  </a:lnTo>
                  <a:lnTo>
                    <a:pt x="44648" y="3393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280"/>
            <p:cNvSpPr/>
            <p:nvPr/>
          </p:nvSpPr>
          <p:spPr>
            <a:xfrm>
              <a:off x="6462117" y="5393531"/>
              <a:ext cx="98228" cy="205384"/>
            </a:xfrm>
            <a:custGeom>
              <a:avLst/>
              <a:gdLst/>
              <a:ahLst/>
              <a:cxnLst/>
              <a:rect l="0" t="0" r="0" b="0"/>
              <a:pathLst>
                <a:path w="98228" h="205384">
                  <a:moveTo>
                    <a:pt x="98227" y="0"/>
                  </a:moveTo>
                  <a:lnTo>
                    <a:pt x="98227" y="4741"/>
                  </a:lnTo>
                  <a:lnTo>
                    <a:pt x="82003" y="42124"/>
                  </a:lnTo>
                  <a:lnTo>
                    <a:pt x="67182" y="77083"/>
                  </a:lnTo>
                  <a:lnTo>
                    <a:pt x="50223" y="112027"/>
                  </a:lnTo>
                  <a:lnTo>
                    <a:pt x="25527" y="155459"/>
                  </a:lnTo>
                  <a:lnTo>
                    <a:pt x="0" y="205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281"/>
            <p:cNvSpPr/>
            <p:nvPr/>
          </p:nvSpPr>
          <p:spPr>
            <a:xfrm>
              <a:off x="6658859" y="5180460"/>
              <a:ext cx="258673" cy="320229"/>
            </a:xfrm>
            <a:custGeom>
              <a:avLst/>
              <a:gdLst/>
              <a:ahLst/>
              <a:cxnLst/>
              <a:rect l="0" t="0" r="0" b="0"/>
              <a:pathLst>
                <a:path w="258673" h="320229">
                  <a:moveTo>
                    <a:pt x="8641" y="7688"/>
                  </a:moveTo>
                  <a:lnTo>
                    <a:pt x="13382" y="7688"/>
                  </a:lnTo>
                  <a:lnTo>
                    <a:pt x="51541" y="0"/>
                  </a:lnTo>
                  <a:lnTo>
                    <a:pt x="95932" y="1568"/>
                  </a:lnTo>
                  <a:lnTo>
                    <a:pt x="137802" y="7874"/>
                  </a:lnTo>
                  <a:lnTo>
                    <a:pt x="153359" y="12071"/>
                  </a:lnTo>
                  <a:lnTo>
                    <a:pt x="164903" y="19889"/>
                  </a:lnTo>
                  <a:lnTo>
                    <a:pt x="180399" y="41076"/>
                  </a:lnTo>
                  <a:lnTo>
                    <a:pt x="185209" y="53741"/>
                  </a:lnTo>
                  <a:lnTo>
                    <a:pt x="181043" y="65859"/>
                  </a:lnTo>
                  <a:lnTo>
                    <a:pt x="164895" y="89417"/>
                  </a:lnTo>
                  <a:lnTo>
                    <a:pt x="125118" y="132040"/>
                  </a:lnTo>
                  <a:lnTo>
                    <a:pt x="82739" y="167527"/>
                  </a:lnTo>
                  <a:lnTo>
                    <a:pt x="43338" y="193097"/>
                  </a:lnTo>
                  <a:lnTo>
                    <a:pt x="10809" y="220341"/>
                  </a:lnTo>
                  <a:lnTo>
                    <a:pt x="4644" y="231516"/>
                  </a:lnTo>
                  <a:lnTo>
                    <a:pt x="0" y="252519"/>
                  </a:lnTo>
                  <a:lnTo>
                    <a:pt x="1888" y="255245"/>
                  </a:lnTo>
                  <a:lnTo>
                    <a:pt x="9278" y="260919"/>
                  </a:lnTo>
                  <a:lnTo>
                    <a:pt x="50042" y="268541"/>
                  </a:lnTo>
                  <a:lnTo>
                    <a:pt x="67721" y="272451"/>
                  </a:lnTo>
                  <a:lnTo>
                    <a:pt x="110152" y="275644"/>
                  </a:lnTo>
                  <a:lnTo>
                    <a:pt x="151607" y="282433"/>
                  </a:lnTo>
                  <a:lnTo>
                    <a:pt x="190192" y="293616"/>
                  </a:lnTo>
                  <a:lnTo>
                    <a:pt x="258672" y="3202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7815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470C2-90C2-4004-A362-5BCD27E51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Great Notes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94DC0-1440-4ED4-808C-5A8B45DDE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6691" y="343056"/>
            <a:ext cx="6911447" cy="5833141"/>
          </a:xfrm>
        </p:spPr>
        <p:txBody>
          <a:bodyPr anchor="t">
            <a:normAutofit fontScale="92500"/>
          </a:bodyPr>
          <a:lstStyle/>
          <a:p>
            <a:pPr marL="0" indent="0">
              <a:buClr>
                <a:srgbClr val="002060"/>
              </a:buClr>
              <a:buFont typeface="Arial" charset="0"/>
              <a:buNone/>
              <a:defRPr/>
            </a:pPr>
            <a:r>
              <a:rPr lang="en-US" altLang="en-US" sz="3000" b="1" dirty="0"/>
              <a:t>4 Quantum Numbers</a:t>
            </a:r>
          </a:p>
          <a:p>
            <a:pPr marL="457200" lvl="1" indent="0">
              <a:buClr>
                <a:srgbClr val="002060"/>
              </a:buClr>
              <a:buNone/>
              <a:defRPr/>
            </a:pPr>
            <a:r>
              <a:rPr lang="en-US" altLang="en-US" sz="2000" b="1" u="sng" dirty="0"/>
              <a:t>Principal Quantum Number</a:t>
            </a:r>
            <a:r>
              <a:rPr lang="en-US" altLang="en-US" sz="2000" b="1" dirty="0"/>
              <a:t> (n)- energy level</a:t>
            </a:r>
          </a:p>
          <a:p>
            <a:pPr marL="576263" indent="0">
              <a:buClr>
                <a:srgbClr val="002060"/>
              </a:buClr>
              <a:buFont typeface="Arial" charset="0"/>
              <a:buNone/>
              <a:defRPr/>
            </a:pPr>
            <a:r>
              <a:rPr lang="en-US" altLang="en-US" sz="2200" b="1" dirty="0"/>
              <a:t>		- distance from nucleus: levels 1-7</a:t>
            </a:r>
          </a:p>
          <a:p>
            <a:pPr marL="1033463" indent="-457200">
              <a:buClr>
                <a:srgbClr val="002060"/>
              </a:buClr>
              <a:buFont typeface="Arial" charset="0"/>
              <a:buNone/>
              <a:defRPr/>
            </a:pPr>
            <a:r>
              <a:rPr lang="en-US" altLang="en-US" sz="2200" b="1" u="sng" dirty="0"/>
              <a:t>Angular Momentum Quantum Number</a:t>
            </a:r>
            <a:r>
              <a:rPr lang="en-US" altLang="en-US" sz="2200" b="1" dirty="0"/>
              <a:t> (</a:t>
            </a:r>
            <a:r>
              <a:rPr lang="en-US" altLang="en-US" sz="2200" b="1" dirty="0">
                <a:latin typeface="Freestyle Script" panose="030804020302050B0404" pitchFamily="66" charset="0"/>
              </a:rPr>
              <a:t>l=</a:t>
            </a:r>
            <a:r>
              <a:rPr lang="en-US" altLang="en-US" sz="2200" b="1" dirty="0"/>
              <a:t> 0,1,2,3) </a:t>
            </a:r>
          </a:p>
          <a:p>
            <a:pPr marL="1033463" indent="-457200">
              <a:buClr>
                <a:srgbClr val="002060"/>
              </a:buClr>
              <a:buFont typeface="Arial" charset="0"/>
              <a:buNone/>
              <a:defRPr/>
            </a:pPr>
            <a:r>
              <a:rPr lang="en-US" altLang="en-US" sz="2200" b="1" dirty="0"/>
              <a:t>	– shape: </a:t>
            </a:r>
            <a:r>
              <a:rPr lang="en-US" altLang="en-US" sz="2200" b="1" dirty="0" err="1"/>
              <a:t>s,p,d</a:t>
            </a:r>
            <a:r>
              <a:rPr lang="en-US" altLang="en-US" sz="2200" b="1" dirty="0"/>
              <a:t>, or f, ORBITALS</a:t>
            </a:r>
          </a:p>
          <a:p>
            <a:pPr marL="1033463" indent="-457200">
              <a:buClr>
                <a:srgbClr val="002060"/>
              </a:buClr>
              <a:buFont typeface="Arial" charset="0"/>
              <a:buNone/>
              <a:defRPr/>
            </a:pPr>
            <a:r>
              <a:rPr lang="en-US" altLang="en-US" sz="2200" b="1" dirty="0"/>
              <a:t> </a:t>
            </a:r>
            <a:r>
              <a:rPr lang="en-US" altLang="en-US" sz="2200" b="1" u="sng" dirty="0"/>
              <a:t>Magnetic Quantum Number </a:t>
            </a:r>
            <a:r>
              <a:rPr lang="en-US" altLang="en-US" sz="2200" b="1" dirty="0"/>
              <a:t>(m) – orientation</a:t>
            </a:r>
          </a:p>
          <a:p>
            <a:pPr marL="1033463" indent="-457200">
              <a:buClr>
                <a:srgbClr val="002060"/>
              </a:buClr>
              <a:buFont typeface="Arial" charset="0"/>
              <a:buNone/>
              <a:defRPr/>
            </a:pPr>
            <a:r>
              <a:rPr lang="en-US" altLang="en-US" sz="2200" b="1" dirty="0"/>
              <a:t>		- x, y, or z axis</a:t>
            </a:r>
          </a:p>
          <a:p>
            <a:pPr marL="1033463" indent="-457200">
              <a:buClr>
                <a:srgbClr val="002060"/>
              </a:buClr>
              <a:buFont typeface="Arial" charset="0"/>
              <a:buNone/>
              <a:defRPr/>
            </a:pPr>
            <a:r>
              <a:rPr lang="en-US" altLang="en-US" sz="2200" b="1" dirty="0"/>
              <a:t> </a:t>
            </a:r>
            <a:r>
              <a:rPr lang="en-US" altLang="en-US" sz="2200" b="1" u="sng" dirty="0"/>
              <a:t>Spin Quantum Number </a:t>
            </a:r>
            <a:r>
              <a:rPr lang="en-US" altLang="en-US" sz="2200" b="1" dirty="0"/>
              <a:t>(- ½, + ½)  - spin</a:t>
            </a:r>
          </a:p>
          <a:p>
            <a:pPr marL="1033463" indent="-457200">
              <a:buClr>
                <a:srgbClr val="002060"/>
              </a:buClr>
              <a:buFont typeface="Arial" charset="0"/>
              <a:buNone/>
              <a:defRPr/>
            </a:pPr>
            <a:r>
              <a:rPr lang="en-US" altLang="en-US" sz="2200" b="1" dirty="0"/>
              <a:t>		- 2 e- with opposite spin in same orbital</a:t>
            </a:r>
          </a:p>
          <a:p>
            <a:pPr marL="1033463" indent="-457200">
              <a:buClr>
                <a:srgbClr val="002060"/>
              </a:buClr>
              <a:buFont typeface="Arial" charset="0"/>
              <a:buNone/>
              <a:defRPr/>
            </a:pPr>
            <a:r>
              <a:rPr lang="en-US" altLang="en-US" sz="1900" b="1" dirty="0"/>
              <a:t>* First 3 Quantum numbers came from Schrödinger's equation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8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C2F46-A249-4D33-A3CD-72B1B820D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D9277-C0BC-4C78-A778-D6ECC0EDC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sz="2400" dirty="0"/>
              <a:t>Think about your address</a:t>
            </a:r>
          </a:p>
          <a:p>
            <a:r>
              <a:rPr lang="en-US" sz="2400" dirty="0"/>
              <a:t>Find someone who has the same zip code as you</a:t>
            </a:r>
          </a:p>
          <a:p>
            <a:r>
              <a:rPr lang="en-US" sz="2400" dirty="0"/>
              <a:t>Then find someone who lives on the same street</a:t>
            </a:r>
          </a:p>
          <a:p>
            <a:r>
              <a:rPr lang="en-US" sz="2400" dirty="0"/>
              <a:t>Then find someone with the same house number</a:t>
            </a:r>
          </a:p>
        </p:txBody>
      </p:sp>
    </p:spTree>
    <p:extLst>
      <p:ext uri="{BB962C8B-B14F-4D97-AF65-F5344CB8AC3E}">
        <p14:creationId xmlns:p14="http://schemas.microsoft.com/office/powerpoint/2010/main" val="358495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B56D5-3D9C-4E53-9681-17C9D2C39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 Quantum Number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09AE0-4404-4DC1-B54F-BD4ACC8F7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1" y="803185"/>
            <a:ext cx="4539916" cy="5758035"/>
          </a:xfrm>
        </p:spPr>
        <p:txBody>
          <a:bodyPr anchor="t"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altLang="en-US" sz="2600" u="sng" dirty="0"/>
              <a:t>Principal Quantum Number</a:t>
            </a:r>
            <a:r>
              <a:rPr lang="en-US" altLang="en-US" sz="2600" dirty="0"/>
              <a:t> (n) = the energy level of the electron: 1, 2, 3, etc.</a:t>
            </a:r>
          </a:p>
          <a:p>
            <a:pPr>
              <a:lnSpc>
                <a:spcPct val="90000"/>
              </a:lnSpc>
            </a:pPr>
            <a:r>
              <a:rPr lang="en-US" altLang="en-US" sz="2600" dirty="0"/>
              <a:t>Within each energy level, the complex math of Schrodinger’s equation describes several shapes.</a:t>
            </a:r>
          </a:p>
          <a:p>
            <a:pPr>
              <a:lnSpc>
                <a:spcPct val="90000"/>
              </a:lnSpc>
            </a:pPr>
            <a:r>
              <a:rPr lang="en-US" altLang="en-US" sz="2600" dirty="0"/>
              <a:t>These are called </a:t>
            </a:r>
            <a:r>
              <a:rPr lang="en-US" altLang="en-US" sz="2600" u="sng" dirty="0"/>
              <a:t>atomic orbitals</a:t>
            </a:r>
            <a:r>
              <a:rPr lang="en-US" altLang="en-US" sz="2600" dirty="0"/>
              <a:t> (coined by scientists in 1932) - regions where there is a high probability of finding an electron.</a:t>
            </a:r>
          </a:p>
          <a:p>
            <a:pPr>
              <a:lnSpc>
                <a:spcPct val="90000"/>
              </a:lnSpc>
            </a:pPr>
            <a:r>
              <a:rPr lang="en-US" altLang="en-US" sz="2600" dirty="0"/>
              <a:t>Sublevels- like theater seats arranged in sections: letters s, p, d, and f</a:t>
            </a:r>
          </a:p>
        </p:txBody>
      </p:sp>
      <p:pic>
        <p:nvPicPr>
          <p:cNvPr id="4" name="Picture 4" descr="energylevels">
            <a:extLst>
              <a:ext uri="{FF2B5EF4-FFF2-40B4-BE49-F238E27FC236}">
                <a16:creationId xmlns:a16="http://schemas.microsoft.com/office/drawing/2014/main" id="{8A8BA1D9-EC44-40D4-A101-183D24611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917" y="2017294"/>
            <a:ext cx="2908404" cy="2823411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41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4763D-B9CC-4245-B70C-57C0FCBBF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Shapes of Orbitals</a:t>
            </a:r>
          </a:p>
        </p:txBody>
      </p:sp>
      <p:graphicFrame>
        <p:nvGraphicFramePr>
          <p:cNvPr id="4" name="Object 7">
            <a:extLst>
              <a:ext uri="{FF2B5EF4-FFF2-40B4-BE49-F238E27FC236}">
                <a16:creationId xmlns:a16="http://schemas.microsoft.com/office/drawing/2014/main" id="{2F4AD33D-41C0-461D-A0A7-9B69EB288734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9737998"/>
              </p:ext>
            </p:extLst>
          </p:nvPr>
        </p:nvGraphicFramePr>
        <p:xfrm>
          <a:off x="4619225" y="256309"/>
          <a:ext cx="7446763" cy="6345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Image" r:id="rId3" imgW="6655142" imgH="5670841" progId="Photoshop.Image.7">
                  <p:embed/>
                </p:oleObj>
              </mc:Choice>
              <mc:Fallback>
                <p:oleObj name="Image" r:id="rId3" imgW="6655142" imgH="5670841" progId="Photoshop.Image.7">
                  <p:embed/>
                  <p:pic>
                    <p:nvPicPr>
                      <p:cNvPr id="103426" name="Object 7">
                        <a:extLst>
                          <a:ext uri="{FF2B5EF4-FFF2-40B4-BE49-F238E27FC236}">
                            <a16:creationId xmlns:a16="http://schemas.microsoft.com/office/drawing/2014/main" id="{473712E9-9801-4D84-A199-EF7BE9C6E9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9225" y="256309"/>
                        <a:ext cx="7446763" cy="63453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390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DA3E1-436D-4D36-AA68-8C2F33146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 Orbital Shapes (Good Notes)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B5DF7-4101-4EF6-BE48-136942AE3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sz="2800" dirty="0"/>
              <a:t>s = 		      =   orbital = 2e</a:t>
            </a:r>
            <a:r>
              <a:rPr lang="en-US" sz="2800" baseline="30000" dirty="0"/>
              <a:t>-</a:t>
            </a:r>
          </a:p>
          <a:p>
            <a:r>
              <a:rPr lang="en-US" sz="2800" dirty="0"/>
              <a:t>p =		        =    orbitals= 6e</a:t>
            </a:r>
            <a:r>
              <a:rPr lang="en-US" sz="2800" baseline="30000" dirty="0"/>
              <a:t>-</a:t>
            </a:r>
            <a:endParaRPr lang="en-US" sz="2800" dirty="0"/>
          </a:p>
          <a:p>
            <a:r>
              <a:rPr lang="en-US" sz="2800" dirty="0"/>
              <a:t>d = 			=     orbitals= 10e</a:t>
            </a:r>
            <a:r>
              <a:rPr lang="en-US" sz="2800" baseline="30000" dirty="0"/>
              <a:t>-</a:t>
            </a:r>
          </a:p>
          <a:p>
            <a:r>
              <a:rPr lang="en-US" sz="2800" dirty="0"/>
              <a:t>f =			  =    orbitals = 14e</a:t>
            </a:r>
            <a:r>
              <a:rPr lang="en-US" sz="2800" baseline="30000" dirty="0"/>
              <a:t>-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18EEB5-9AE2-450C-9437-FBB3DD696EEE}"/>
              </a:ext>
            </a:extLst>
          </p:cNvPr>
          <p:cNvSpPr txBox="1"/>
          <p:nvPr/>
        </p:nvSpPr>
        <p:spPr>
          <a:xfrm>
            <a:off x="5853284" y="836017"/>
            <a:ext cx="1819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spherical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C8642D-64B2-49A8-9A1D-3532B6288FE7}"/>
              </a:ext>
            </a:extLst>
          </p:cNvPr>
          <p:cNvSpPr txBox="1"/>
          <p:nvPr/>
        </p:nvSpPr>
        <p:spPr>
          <a:xfrm>
            <a:off x="7765775" y="823953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7529D1-219D-408E-85AA-D59060FABF96}"/>
              </a:ext>
            </a:extLst>
          </p:cNvPr>
          <p:cNvSpPr txBox="1"/>
          <p:nvPr/>
        </p:nvSpPr>
        <p:spPr>
          <a:xfrm>
            <a:off x="5946050" y="1505252"/>
            <a:ext cx="1819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dumbbell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AD9077-FF32-4143-BB2E-C3C6D79E4856}"/>
              </a:ext>
            </a:extLst>
          </p:cNvPr>
          <p:cNvSpPr txBox="1"/>
          <p:nvPr/>
        </p:nvSpPr>
        <p:spPr>
          <a:xfrm>
            <a:off x="8010870" y="1505252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FEEE91-5257-4F0F-8C2F-05E83D7FC744}"/>
              </a:ext>
            </a:extLst>
          </p:cNvPr>
          <p:cNvSpPr txBox="1"/>
          <p:nvPr/>
        </p:nvSpPr>
        <p:spPr>
          <a:xfrm>
            <a:off x="6096000" y="2088315"/>
            <a:ext cx="1819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cloverleaf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5F1AF1-9692-4F86-8629-C9A507CC580A}"/>
              </a:ext>
            </a:extLst>
          </p:cNvPr>
          <p:cNvSpPr txBox="1"/>
          <p:nvPr/>
        </p:nvSpPr>
        <p:spPr>
          <a:xfrm>
            <a:off x="8265940" y="2088315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0130EF-7AEB-434A-B9C3-3F12D28FAE10}"/>
              </a:ext>
            </a:extLst>
          </p:cNvPr>
          <p:cNvSpPr txBox="1"/>
          <p:nvPr/>
        </p:nvSpPr>
        <p:spPr>
          <a:xfrm>
            <a:off x="5853284" y="2737513"/>
            <a:ext cx="2257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complicated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8959B2-1038-40D2-BFA9-99D61BCAFF82}"/>
              </a:ext>
            </a:extLst>
          </p:cNvPr>
          <p:cNvSpPr txBox="1"/>
          <p:nvPr/>
        </p:nvSpPr>
        <p:spPr>
          <a:xfrm>
            <a:off x="8328922" y="2771442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79948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2CA10-DD1F-4951-99FD-D0A018B6E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Orbitals</a:t>
            </a:r>
          </a:p>
        </p:txBody>
      </p:sp>
      <p:pic>
        <p:nvPicPr>
          <p:cNvPr id="2052" name="Picture 4" descr="Image result for orbitals">
            <a:extLst>
              <a:ext uri="{FF2B5EF4-FFF2-40B4-BE49-F238E27FC236}">
                <a16:creationId xmlns:a16="http://schemas.microsoft.com/office/drawing/2014/main" id="{76FD8CFB-BC48-414F-B79E-4FEBC1874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8" y="753980"/>
            <a:ext cx="7634702" cy="448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22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B5976-678C-4BD5-BE36-4DC96059A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Orbital Location on the Periodic Table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7F83DFD-D87A-4EC5-B4BE-F6BACFDE2B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67912" y="256674"/>
            <a:ext cx="7211937" cy="606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69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84D5A-EB37-4324-8D7E-E28A2273E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Electrons Accommodated in Energy Levels </a:t>
            </a:r>
          </a:p>
        </p:txBody>
      </p:sp>
      <p:pic>
        <p:nvPicPr>
          <p:cNvPr id="4" name="Picture 10" descr="Untitled-1 copy">
            <a:extLst>
              <a:ext uri="{FF2B5EF4-FFF2-40B4-BE49-F238E27FC236}">
                <a16:creationId xmlns:a16="http://schemas.microsoft.com/office/drawing/2014/main" id="{47F4404D-913D-4495-820E-5BC9E5291B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610" y="899423"/>
            <a:ext cx="7688767" cy="542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540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84D5A-EB37-4324-8D7E-E28A2273E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Electrons Accommodated in Energy Levels </a:t>
            </a:r>
          </a:p>
        </p:txBody>
      </p:sp>
      <p:pic>
        <p:nvPicPr>
          <p:cNvPr id="6" name="Picture 8" descr="Untitled-2 copy">
            <a:extLst>
              <a:ext uri="{FF2B5EF4-FFF2-40B4-BE49-F238E27FC236}">
                <a16:creationId xmlns:a16="http://schemas.microsoft.com/office/drawing/2014/main" id="{61659E0F-4915-43F7-910E-1D6EF0C667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237" y="570918"/>
            <a:ext cx="7277118" cy="571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20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A69BE-CF24-4A43-AE60-989C3C941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680" y="2389682"/>
            <a:ext cx="3498979" cy="2456442"/>
          </a:xfrm>
        </p:spPr>
        <p:txBody>
          <a:bodyPr>
            <a:noAutofit/>
          </a:bodyPr>
          <a:lstStyle/>
          <a:p>
            <a:r>
              <a:rPr lang="en-US" sz="3200" dirty="0"/>
              <a:t>Determining Sublevels, Orbitals,  Electrons in energy levels and Sublevels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1C248-0067-4496-AF85-B83096C2E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7775" y="803186"/>
            <a:ext cx="7156174" cy="5248622"/>
          </a:xfrm>
        </p:spPr>
        <p:txBody>
          <a:bodyPr anchor="t"/>
          <a:lstStyle/>
          <a:p>
            <a:r>
              <a:rPr lang="en-US" sz="3200" b="1" dirty="0">
                <a:latin typeface="+mj-lt"/>
              </a:rPr>
              <a:t>Sublevels = principle quantum number(n)</a:t>
            </a:r>
          </a:p>
          <a:p>
            <a:r>
              <a:rPr lang="en-US" sz="3200" b="1" dirty="0">
                <a:latin typeface="+mj-lt"/>
              </a:rPr>
              <a:t>Orbitals= (2(l)+1)</a:t>
            </a:r>
          </a:p>
          <a:p>
            <a:r>
              <a:rPr lang="en-US" sz="3200" b="1" dirty="0">
                <a:latin typeface="+mj-lt"/>
              </a:rPr>
              <a:t>Electrons in Sublevel= [2(2(l)+1)]</a:t>
            </a:r>
          </a:p>
          <a:p>
            <a:r>
              <a:rPr lang="en-US" sz="3200" b="1" dirty="0">
                <a:latin typeface="+mj-lt"/>
              </a:rPr>
              <a:t>Max # Electrons per energy level = (2n</a:t>
            </a:r>
            <a:r>
              <a:rPr lang="en-US" sz="3200" b="1" baseline="30000" dirty="0">
                <a:latin typeface="+mj-lt"/>
              </a:rPr>
              <a:t>2</a:t>
            </a:r>
            <a:r>
              <a:rPr lang="en-US" sz="3200" b="1" dirty="0">
                <a:latin typeface="+mj-lt"/>
              </a:rPr>
              <a:t>)</a:t>
            </a:r>
          </a:p>
          <a:p>
            <a:endParaRPr lang="en-US" dirty="0">
              <a:latin typeface="+mj-lt"/>
            </a:endParaRPr>
          </a:p>
        </p:txBody>
      </p:sp>
      <p:grpSp>
        <p:nvGrpSpPr>
          <p:cNvPr id="6" name="SMARTInkShape-Group97"/>
          <p:cNvGrpSpPr/>
          <p:nvPr/>
        </p:nvGrpSpPr>
        <p:grpSpPr>
          <a:xfrm>
            <a:off x="6436751" y="1402030"/>
            <a:ext cx="3070391" cy="1017758"/>
            <a:chOff x="6436751" y="1402030"/>
            <a:chExt cx="3070391" cy="1017758"/>
          </a:xfrm>
        </p:grpSpPr>
        <p:sp>
          <p:nvSpPr>
            <p:cNvPr id="4" name="SMARTInkShape-282"/>
            <p:cNvSpPr/>
            <p:nvPr/>
          </p:nvSpPr>
          <p:spPr>
            <a:xfrm>
              <a:off x="7971234" y="1919883"/>
              <a:ext cx="1535908" cy="499905"/>
            </a:xfrm>
            <a:custGeom>
              <a:avLst/>
              <a:gdLst/>
              <a:ahLst/>
              <a:cxnLst/>
              <a:rect l="0" t="0" r="0" b="0"/>
              <a:pathLst>
                <a:path w="1535908" h="499905">
                  <a:moveTo>
                    <a:pt x="0" y="0"/>
                  </a:moveTo>
                  <a:lnTo>
                    <a:pt x="43252" y="0"/>
                  </a:lnTo>
                  <a:lnTo>
                    <a:pt x="77666" y="4740"/>
                  </a:lnTo>
                  <a:lnTo>
                    <a:pt x="115837" y="7688"/>
                  </a:lnTo>
                  <a:lnTo>
                    <a:pt x="146733" y="11024"/>
                  </a:lnTo>
                  <a:lnTo>
                    <a:pt x="180309" y="14821"/>
                  </a:lnTo>
                  <a:lnTo>
                    <a:pt x="215075" y="16509"/>
                  </a:lnTo>
                  <a:lnTo>
                    <a:pt x="258636" y="22200"/>
                  </a:lnTo>
                  <a:lnTo>
                    <a:pt x="289575" y="27395"/>
                  </a:lnTo>
                  <a:lnTo>
                    <a:pt x="321184" y="32019"/>
                  </a:lnTo>
                  <a:lnTo>
                    <a:pt x="360301" y="35615"/>
                  </a:lnTo>
                  <a:lnTo>
                    <a:pt x="403333" y="42570"/>
                  </a:lnTo>
                  <a:lnTo>
                    <a:pt x="437998" y="46678"/>
                  </a:lnTo>
                  <a:lnTo>
                    <a:pt x="480528" y="56955"/>
                  </a:lnTo>
                  <a:lnTo>
                    <a:pt x="523728" y="62403"/>
                  </a:lnTo>
                  <a:lnTo>
                    <a:pt x="564600" y="72005"/>
                  </a:lnTo>
                  <a:lnTo>
                    <a:pt x="598890" y="80535"/>
                  </a:lnTo>
                  <a:lnTo>
                    <a:pt x="634186" y="89346"/>
                  </a:lnTo>
                  <a:lnTo>
                    <a:pt x="669780" y="98241"/>
                  </a:lnTo>
                  <a:lnTo>
                    <a:pt x="712622" y="110136"/>
                  </a:lnTo>
                  <a:lnTo>
                    <a:pt x="756877" y="122039"/>
                  </a:lnTo>
                  <a:lnTo>
                    <a:pt x="801191" y="133945"/>
                  </a:lnTo>
                  <a:lnTo>
                    <a:pt x="843641" y="145851"/>
                  </a:lnTo>
                  <a:lnTo>
                    <a:pt x="884108" y="163894"/>
                  </a:lnTo>
                  <a:lnTo>
                    <a:pt x="917684" y="174790"/>
                  </a:lnTo>
                  <a:lnTo>
                    <a:pt x="961939" y="187360"/>
                  </a:lnTo>
                  <a:lnTo>
                    <a:pt x="999638" y="204138"/>
                  </a:lnTo>
                  <a:lnTo>
                    <a:pt x="1041884" y="219432"/>
                  </a:lnTo>
                  <a:lnTo>
                    <a:pt x="1079922" y="234653"/>
                  </a:lnTo>
                  <a:lnTo>
                    <a:pt x="1116098" y="251734"/>
                  </a:lnTo>
                  <a:lnTo>
                    <a:pt x="1151908" y="270799"/>
                  </a:lnTo>
                  <a:lnTo>
                    <a:pt x="1187645" y="287794"/>
                  </a:lnTo>
                  <a:lnTo>
                    <a:pt x="1231514" y="319002"/>
                  </a:lnTo>
                  <a:lnTo>
                    <a:pt x="1275014" y="346179"/>
                  </a:lnTo>
                  <a:lnTo>
                    <a:pt x="1300376" y="364494"/>
                  </a:lnTo>
                  <a:lnTo>
                    <a:pt x="1340187" y="402798"/>
                  </a:lnTo>
                  <a:lnTo>
                    <a:pt x="1373668" y="438717"/>
                  </a:lnTo>
                  <a:lnTo>
                    <a:pt x="1401884" y="478096"/>
                  </a:lnTo>
                  <a:lnTo>
                    <a:pt x="1413624" y="487821"/>
                  </a:lnTo>
                  <a:lnTo>
                    <a:pt x="1419749" y="499904"/>
                  </a:lnTo>
                  <a:lnTo>
                    <a:pt x="1415059" y="495275"/>
                  </a:lnTo>
                  <a:lnTo>
                    <a:pt x="1412744" y="490328"/>
                  </a:lnTo>
                  <a:lnTo>
                    <a:pt x="1412126" y="487619"/>
                  </a:lnTo>
                  <a:lnTo>
                    <a:pt x="1401776" y="474327"/>
                  </a:lnTo>
                  <a:lnTo>
                    <a:pt x="1360124" y="440602"/>
                  </a:lnTo>
                  <a:lnTo>
                    <a:pt x="1315736" y="406957"/>
                  </a:lnTo>
                  <a:lnTo>
                    <a:pt x="1307084" y="402128"/>
                  </a:lnTo>
                  <a:lnTo>
                    <a:pt x="1288007" y="388150"/>
                  </a:lnTo>
                  <a:lnTo>
                    <a:pt x="1277593" y="384221"/>
                  </a:lnTo>
                  <a:lnTo>
                    <a:pt x="1272397" y="384049"/>
                  </a:lnTo>
                  <a:lnTo>
                    <a:pt x="1270937" y="385017"/>
                  </a:lnTo>
                  <a:lnTo>
                    <a:pt x="1269962" y="386654"/>
                  </a:lnTo>
                  <a:lnTo>
                    <a:pt x="1269314" y="388738"/>
                  </a:lnTo>
                  <a:lnTo>
                    <a:pt x="1273141" y="401152"/>
                  </a:lnTo>
                  <a:lnTo>
                    <a:pt x="1283324" y="415996"/>
                  </a:lnTo>
                  <a:lnTo>
                    <a:pt x="1323187" y="454294"/>
                  </a:lnTo>
                  <a:lnTo>
                    <a:pt x="1343563" y="467650"/>
                  </a:lnTo>
                  <a:lnTo>
                    <a:pt x="1353186" y="472758"/>
                  </a:lnTo>
                  <a:lnTo>
                    <a:pt x="1372887" y="486915"/>
                  </a:lnTo>
                  <a:lnTo>
                    <a:pt x="1383617" y="490577"/>
                  </a:lnTo>
                  <a:lnTo>
                    <a:pt x="1396336" y="491060"/>
                  </a:lnTo>
                  <a:lnTo>
                    <a:pt x="1398211" y="490092"/>
                  </a:lnTo>
                  <a:lnTo>
                    <a:pt x="1399461" y="488454"/>
                  </a:lnTo>
                  <a:lnTo>
                    <a:pt x="1400295" y="486371"/>
                  </a:lnTo>
                  <a:lnTo>
                    <a:pt x="1443627" y="449265"/>
                  </a:lnTo>
                  <a:lnTo>
                    <a:pt x="1475554" y="422254"/>
                  </a:lnTo>
                  <a:lnTo>
                    <a:pt x="1517685" y="399345"/>
                  </a:lnTo>
                  <a:lnTo>
                    <a:pt x="1535907" y="3929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83"/>
            <p:cNvSpPr/>
            <p:nvPr/>
          </p:nvSpPr>
          <p:spPr>
            <a:xfrm>
              <a:off x="6436751" y="1402030"/>
              <a:ext cx="1639441" cy="812414"/>
            </a:xfrm>
            <a:custGeom>
              <a:avLst/>
              <a:gdLst/>
              <a:ahLst/>
              <a:cxnLst/>
              <a:rect l="0" t="0" r="0" b="0"/>
              <a:pathLst>
                <a:path w="1639441" h="812414">
                  <a:moveTo>
                    <a:pt x="346835" y="160665"/>
                  </a:moveTo>
                  <a:lnTo>
                    <a:pt x="342094" y="160665"/>
                  </a:lnTo>
                  <a:lnTo>
                    <a:pt x="300987" y="180782"/>
                  </a:lnTo>
                  <a:lnTo>
                    <a:pt x="257380" y="196289"/>
                  </a:lnTo>
                  <a:lnTo>
                    <a:pt x="213861" y="217391"/>
                  </a:lnTo>
                  <a:lnTo>
                    <a:pt x="175927" y="239450"/>
                  </a:lnTo>
                  <a:lnTo>
                    <a:pt x="135004" y="268005"/>
                  </a:lnTo>
                  <a:lnTo>
                    <a:pt x="96946" y="297611"/>
                  </a:lnTo>
                  <a:lnTo>
                    <a:pt x="58382" y="339445"/>
                  </a:lnTo>
                  <a:lnTo>
                    <a:pt x="36996" y="368143"/>
                  </a:lnTo>
                  <a:lnTo>
                    <a:pt x="23521" y="390812"/>
                  </a:lnTo>
                  <a:lnTo>
                    <a:pt x="9606" y="412742"/>
                  </a:lnTo>
                  <a:lnTo>
                    <a:pt x="3478" y="431450"/>
                  </a:lnTo>
                  <a:lnTo>
                    <a:pt x="29" y="467888"/>
                  </a:lnTo>
                  <a:lnTo>
                    <a:pt x="0" y="500403"/>
                  </a:lnTo>
                  <a:lnTo>
                    <a:pt x="6826" y="538590"/>
                  </a:lnTo>
                  <a:lnTo>
                    <a:pt x="23762" y="576519"/>
                  </a:lnTo>
                  <a:lnTo>
                    <a:pt x="41696" y="608155"/>
                  </a:lnTo>
                  <a:lnTo>
                    <a:pt x="71477" y="635938"/>
                  </a:lnTo>
                  <a:lnTo>
                    <a:pt x="114855" y="671293"/>
                  </a:lnTo>
                  <a:lnTo>
                    <a:pt x="157549" y="692433"/>
                  </a:lnTo>
                  <a:lnTo>
                    <a:pt x="192413" y="708928"/>
                  </a:lnTo>
                  <a:lnTo>
                    <a:pt x="228872" y="725390"/>
                  </a:lnTo>
                  <a:lnTo>
                    <a:pt x="270652" y="737985"/>
                  </a:lnTo>
                  <a:lnTo>
                    <a:pt x="314451" y="752852"/>
                  </a:lnTo>
                  <a:lnTo>
                    <a:pt x="344017" y="760541"/>
                  </a:lnTo>
                  <a:lnTo>
                    <a:pt x="376340" y="767267"/>
                  </a:lnTo>
                  <a:lnTo>
                    <a:pt x="410550" y="773563"/>
                  </a:lnTo>
                  <a:lnTo>
                    <a:pt x="445598" y="779668"/>
                  </a:lnTo>
                  <a:lnTo>
                    <a:pt x="478373" y="785689"/>
                  </a:lnTo>
                  <a:lnTo>
                    <a:pt x="510468" y="790680"/>
                  </a:lnTo>
                  <a:lnTo>
                    <a:pt x="544576" y="792898"/>
                  </a:lnTo>
                  <a:lnTo>
                    <a:pt x="579580" y="796530"/>
                  </a:lnTo>
                  <a:lnTo>
                    <a:pt x="614980" y="800459"/>
                  </a:lnTo>
                  <a:lnTo>
                    <a:pt x="650557" y="802206"/>
                  </a:lnTo>
                  <a:lnTo>
                    <a:pt x="686213" y="805628"/>
                  </a:lnTo>
                  <a:lnTo>
                    <a:pt x="722896" y="809464"/>
                  </a:lnTo>
                  <a:lnTo>
                    <a:pt x="762351" y="811168"/>
                  </a:lnTo>
                  <a:lnTo>
                    <a:pt x="800392" y="811926"/>
                  </a:lnTo>
                  <a:lnTo>
                    <a:pt x="837142" y="812263"/>
                  </a:lnTo>
                  <a:lnTo>
                    <a:pt x="873320" y="812413"/>
                  </a:lnTo>
                  <a:lnTo>
                    <a:pt x="909242" y="809833"/>
                  </a:lnTo>
                  <a:lnTo>
                    <a:pt x="946043" y="806372"/>
                  </a:lnTo>
                  <a:lnTo>
                    <a:pt x="985551" y="804834"/>
                  </a:lnTo>
                  <a:lnTo>
                    <a:pt x="1023615" y="801504"/>
                  </a:lnTo>
                  <a:lnTo>
                    <a:pt x="1060376" y="797709"/>
                  </a:lnTo>
                  <a:lnTo>
                    <a:pt x="1096558" y="796022"/>
                  </a:lnTo>
                  <a:lnTo>
                    <a:pt x="1132483" y="792627"/>
                  </a:lnTo>
                  <a:lnTo>
                    <a:pt x="1167300" y="786818"/>
                  </a:lnTo>
                  <a:lnTo>
                    <a:pt x="1199312" y="777622"/>
                  </a:lnTo>
                  <a:lnTo>
                    <a:pt x="1230076" y="769566"/>
                  </a:lnTo>
                  <a:lnTo>
                    <a:pt x="1260285" y="762679"/>
                  </a:lnTo>
                  <a:lnTo>
                    <a:pt x="1290248" y="756310"/>
                  </a:lnTo>
                  <a:lnTo>
                    <a:pt x="1320100" y="747527"/>
                  </a:lnTo>
                  <a:lnTo>
                    <a:pt x="1362153" y="734071"/>
                  </a:lnTo>
                  <a:lnTo>
                    <a:pt x="1399748" y="721154"/>
                  </a:lnTo>
                  <a:lnTo>
                    <a:pt x="1436023" y="704760"/>
                  </a:lnTo>
                  <a:lnTo>
                    <a:pt x="1479095" y="681442"/>
                  </a:lnTo>
                  <a:lnTo>
                    <a:pt x="1517259" y="656735"/>
                  </a:lnTo>
                  <a:lnTo>
                    <a:pt x="1556694" y="626866"/>
                  </a:lnTo>
                  <a:lnTo>
                    <a:pt x="1590435" y="588359"/>
                  </a:lnTo>
                  <a:lnTo>
                    <a:pt x="1615984" y="544519"/>
                  </a:lnTo>
                  <a:lnTo>
                    <a:pt x="1632467" y="499977"/>
                  </a:lnTo>
                  <a:lnTo>
                    <a:pt x="1638922" y="473200"/>
                  </a:lnTo>
                  <a:lnTo>
                    <a:pt x="1639440" y="455343"/>
                  </a:lnTo>
                  <a:lnTo>
                    <a:pt x="1634333" y="416980"/>
                  </a:lnTo>
                  <a:lnTo>
                    <a:pt x="1631447" y="395630"/>
                  </a:lnTo>
                  <a:lnTo>
                    <a:pt x="1616071" y="357670"/>
                  </a:lnTo>
                  <a:lnTo>
                    <a:pt x="1600991" y="327847"/>
                  </a:lnTo>
                  <a:lnTo>
                    <a:pt x="1569229" y="286955"/>
                  </a:lnTo>
                  <a:lnTo>
                    <a:pt x="1533299" y="249222"/>
                  </a:lnTo>
                  <a:lnTo>
                    <a:pt x="1489013" y="207225"/>
                  </a:lnTo>
                  <a:lnTo>
                    <a:pt x="1453873" y="179091"/>
                  </a:lnTo>
                  <a:lnTo>
                    <a:pt x="1415680" y="154549"/>
                  </a:lnTo>
                  <a:lnTo>
                    <a:pt x="1372944" y="132064"/>
                  </a:lnTo>
                  <a:lnTo>
                    <a:pt x="1328862" y="109196"/>
                  </a:lnTo>
                  <a:lnTo>
                    <a:pt x="1284381" y="89853"/>
                  </a:lnTo>
                  <a:lnTo>
                    <a:pt x="1253663" y="77599"/>
                  </a:lnTo>
                  <a:lnTo>
                    <a:pt x="1220166" y="65539"/>
                  </a:lnTo>
                  <a:lnTo>
                    <a:pt x="1185436" y="53564"/>
                  </a:lnTo>
                  <a:lnTo>
                    <a:pt x="1151148" y="42619"/>
                  </a:lnTo>
                  <a:lnTo>
                    <a:pt x="1119372" y="34448"/>
                  </a:lnTo>
                  <a:lnTo>
                    <a:pt x="1086067" y="27509"/>
                  </a:lnTo>
                  <a:lnTo>
                    <a:pt x="1051422" y="21117"/>
                  </a:lnTo>
                  <a:lnTo>
                    <a:pt x="1016180" y="14970"/>
                  </a:lnTo>
                  <a:lnTo>
                    <a:pt x="983319" y="8930"/>
                  </a:lnTo>
                  <a:lnTo>
                    <a:pt x="952178" y="3930"/>
                  </a:lnTo>
                  <a:lnTo>
                    <a:pt x="921801" y="1708"/>
                  </a:lnTo>
                  <a:lnTo>
                    <a:pt x="891763" y="721"/>
                  </a:lnTo>
                  <a:lnTo>
                    <a:pt x="861876" y="282"/>
                  </a:lnTo>
                  <a:lnTo>
                    <a:pt x="832058" y="87"/>
                  </a:lnTo>
                  <a:lnTo>
                    <a:pt x="802268" y="0"/>
                  </a:lnTo>
                  <a:lnTo>
                    <a:pt x="772491" y="954"/>
                  </a:lnTo>
                  <a:lnTo>
                    <a:pt x="742722" y="4685"/>
                  </a:lnTo>
                  <a:lnTo>
                    <a:pt x="712954" y="9651"/>
                  </a:lnTo>
                  <a:lnTo>
                    <a:pt x="683187" y="14173"/>
                  </a:lnTo>
                  <a:lnTo>
                    <a:pt x="639530" y="17710"/>
                  </a:lnTo>
                  <a:lnTo>
                    <a:pt x="601019" y="25594"/>
                  </a:lnTo>
                  <a:lnTo>
                    <a:pt x="565465" y="39064"/>
                  </a:lnTo>
                  <a:lnTo>
                    <a:pt x="523636" y="53008"/>
                  </a:lnTo>
                  <a:lnTo>
                    <a:pt x="482190" y="65316"/>
                  </a:lnTo>
                  <a:lnTo>
                    <a:pt x="443386" y="82931"/>
                  </a:lnTo>
                  <a:lnTo>
                    <a:pt x="406329" y="104274"/>
                  </a:lnTo>
                  <a:lnTo>
                    <a:pt x="362629" y="129999"/>
                  </a:lnTo>
                  <a:lnTo>
                    <a:pt x="344128" y="141547"/>
                  </a:lnTo>
                  <a:lnTo>
                    <a:pt x="311116" y="178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487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C26CE-6CD0-4E4E-911F-08556256A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F9C57C2A-78BD-4DB3-B601-B70444F58E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451450"/>
              </p:ext>
            </p:extLst>
          </p:nvPr>
        </p:nvGraphicFramePr>
        <p:xfrm>
          <a:off x="4686873" y="1127012"/>
          <a:ext cx="7328664" cy="4603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3668">
                  <a:extLst>
                    <a:ext uri="{9D8B030D-6E8A-4147-A177-3AD203B41FA5}">
                      <a16:colId xmlns:a16="http://schemas.microsoft.com/office/drawing/2014/main" val="1543956397"/>
                    </a:ext>
                  </a:extLst>
                </a:gridCol>
                <a:gridCol w="2213442">
                  <a:extLst>
                    <a:ext uri="{9D8B030D-6E8A-4147-A177-3AD203B41FA5}">
                      <a16:colId xmlns:a16="http://schemas.microsoft.com/office/drawing/2014/main" val="1591713664"/>
                    </a:ext>
                  </a:extLst>
                </a:gridCol>
                <a:gridCol w="1975757">
                  <a:extLst>
                    <a:ext uri="{9D8B030D-6E8A-4147-A177-3AD203B41FA5}">
                      <a16:colId xmlns:a16="http://schemas.microsoft.com/office/drawing/2014/main" val="2596930796"/>
                    </a:ext>
                  </a:extLst>
                </a:gridCol>
                <a:gridCol w="1975797">
                  <a:extLst>
                    <a:ext uri="{9D8B030D-6E8A-4147-A177-3AD203B41FA5}">
                      <a16:colId xmlns:a16="http://schemas.microsoft.com/office/drawing/2014/main" val="2427016151"/>
                    </a:ext>
                  </a:extLst>
                </a:gridCol>
              </a:tblGrid>
              <a:tr h="853814"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# of shapes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(orbitals)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Max number of electrons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Starts at energy level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216998"/>
                  </a:ext>
                </a:extLst>
              </a:tr>
              <a:tr h="85381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6361617"/>
                  </a:ext>
                </a:extLst>
              </a:tr>
              <a:tr h="85381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5283282"/>
                  </a:ext>
                </a:extLst>
              </a:tr>
              <a:tr h="85381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1718280"/>
                  </a:ext>
                </a:extLst>
              </a:tr>
              <a:tr h="85381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1796244"/>
                  </a:ext>
                </a:extLst>
              </a:tr>
            </a:tbl>
          </a:graphicData>
        </a:graphic>
      </p:graphicFrame>
      <p:sp>
        <p:nvSpPr>
          <p:cNvPr id="3" name="SMARTInkShape-284"/>
          <p:cNvSpPr/>
          <p:nvPr/>
        </p:nvSpPr>
        <p:spPr>
          <a:xfrm>
            <a:off x="10560865" y="846076"/>
            <a:ext cx="258941" cy="248226"/>
          </a:xfrm>
          <a:custGeom>
            <a:avLst/>
            <a:gdLst/>
            <a:ahLst/>
            <a:cxnLst/>
            <a:rect l="0" t="0" r="0" b="0"/>
            <a:pathLst>
              <a:path w="258941" h="248226">
                <a:moveTo>
                  <a:pt x="8908" y="29033"/>
                </a:moveTo>
                <a:lnTo>
                  <a:pt x="8908" y="38514"/>
                </a:lnTo>
                <a:lnTo>
                  <a:pt x="6262" y="45815"/>
                </a:lnTo>
                <a:lnTo>
                  <a:pt x="4168" y="49151"/>
                </a:lnTo>
                <a:lnTo>
                  <a:pt x="530" y="93798"/>
                </a:lnTo>
                <a:lnTo>
                  <a:pt x="88" y="134872"/>
                </a:lnTo>
                <a:lnTo>
                  <a:pt x="0" y="178777"/>
                </a:lnTo>
                <a:lnTo>
                  <a:pt x="2628" y="220376"/>
                </a:lnTo>
                <a:lnTo>
                  <a:pt x="8663" y="243442"/>
                </a:lnTo>
                <a:lnTo>
                  <a:pt x="8836" y="248225"/>
                </a:lnTo>
                <a:lnTo>
                  <a:pt x="8906" y="209256"/>
                </a:lnTo>
                <a:lnTo>
                  <a:pt x="8908" y="164969"/>
                </a:lnTo>
                <a:lnTo>
                  <a:pt x="13649" y="120487"/>
                </a:lnTo>
                <a:lnTo>
                  <a:pt x="22212" y="77370"/>
                </a:lnTo>
                <a:lnTo>
                  <a:pt x="33988" y="46850"/>
                </a:lnTo>
                <a:lnTo>
                  <a:pt x="55329" y="19277"/>
                </a:lnTo>
                <a:lnTo>
                  <a:pt x="64597" y="14775"/>
                </a:lnTo>
                <a:lnTo>
                  <a:pt x="76323" y="10790"/>
                </a:lnTo>
                <a:lnTo>
                  <a:pt x="91457" y="2404"/>
                </a:lnTo>
                <a:lnTo>
                  <a:pt x="108104" y="0"/>
                </a:lnTo>
                <a:lnTo>
                  <a:pt x="145775" y="3933"/>
                </a:lnTo>
                <a:lnTo>
                  <a:pt x="162011" y="11594"/>
                </a:lnTo>
                <a:lnTo>
                  <a:pt x="176504" y="26905"/>
                </a:lnTo>
                <a:lnTo>
                  <a:pt x="201929" y="68257"/>
                </a:lnTo>
                <a:lnTo>
                  <a:pt x="221072" y="110681"/>
                </a:lnTo>
                <a:lnTo>
                  <a:pt x="229962" y="152538"/>
                </a:lnTo>
                <a:lnTo>
                  <a:pt x="238848" y="189469"/>
                </a:lnTo>
                <a:lnTo>
                  <a:pt x="249269" y="232831"/>
                </a:lnTo>
                <a:lnTo>
                  <a:pt x="249517" y="236336"/>
                </a:lnTo>
                <a:lnTo>
                  <a:pt x="252436" y="242876"/>
                </a:lnTo>
                <a:lnTo>
                  <a:pt x="258940" y="24334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9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A1089-0427-4151-A15C-9A5A322E0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Energy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AC3E0-B4AE-42DE-83E2-7E6DF6379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2" y="803186"/>
            <a:ext cx="3498979" cy="5248622"/>
          </a:xfrm>
          <a:ln>
            <a:solidFill>
              <a:schemeClr val="tx1"/>
            </a:solidFill>
          </a:ln>
        </p:spPr>
        <p:txBody>
          <a:bodyPr anchor="t"/>
          <a:lstStyle/>
          <a:p>
            <a:pPr marL="0" indent="0" algn="ctr">
              <a:buNone/>
            </a:pPr>
            <a:r>
              <a:rPr lang="en-US" altLang="en-US" sz="2800" b="1" u="sng" dirty="0">
                <a:solidFill>
                  <a:schemeClr val="accent1"/>
                </a:solidFill>
              </a:rPr>
              <a:t>First Energy Level</a:t>
            </a:r>
          </a:p>
          <a:p>
            <a:r>
              <a:rPr lang="en-US" altLang="en-US" sz="2400" dirty="0"/>
              <a:t>Has only s orbital</a:t>
            </a:r>
          </a:p>
          <a:p>
            <a:r>
              <a:rPr lang="en-US" altLang="en-US" sz="2400" dirty="0"/>
              <a:t>1s</a:t>
            </a:r>
            <a:r>
              <a:rPr lang="en-US" altLang="en-US" sz="2400" baseline="30000" dirty="0"/>
              <a:t>2   </a:t>
            </a:r>
            <a:r>
              <a:rPr lang="en-US" altLang="en-US" sz="2400" dirty="0"/>
              <a:t>(1 orbital)</a:t>
            </a:r>
          </a:p>
          <a:p>
            <a:r>
              <a:rPr lang="en-US" altLang="en-US" sz="2400" dirty="0"/>
              <a:t>2 electrons</a:t>
            </a:r>
          </a:p>
          <a:p>
            <a:pPr marL="0" indent="0">
              <a:buNone/>
            </a:pPr>
            <a:endParaRPr lang="en-US" altLang="en-US" baseline="300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C17C1B1-ACF7-49C5-8B7C-24E0AC3D8112}"/>
              </a:ext>
            </a:extLst>
          </p:cNvPr>
          <p:cNvSpPr txBox="1">
            <a:spLocks/>
          </p:cNvSpPr>
          <p:nvPr/>
        </p:nvSpPr>
        <p:spPr>
          <a:xfrm>
            <a:off x="8357938" y="803186"/>
            <a:ext cx="3657600" cy="524862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2800" b="1" u="sng" dirty="0">
                <a:solidFill>
                  <a:schemeClr val="accent1"/>
                </a:solidFill>
              </a:rPr>
              <a:t>Second Energy Level</a:t>
            </a:r>
          </a:p>
          <a:p>
            <a:r>
              <a:rPr lang="en-US" altLang="en-US" sz="2400" dirty="0"/>
              <a:t>Has s and p orbitals available</a:t>
            </a:r>
          </a:p>
          <a:p>
            <a:r>
              <a:rPr lang="en-US" altLang="en-US" sz="2400" dirty="0"/>
              <a:t>2 in s, 6 in p</a:t>
            </a:r>
          </a:p>
          <a:p>
            <a:r>
              <a:rPr lang="en-US" altLang="en-US" sz="2400" dirty="0"/>
              <a:t>2s</a:t>
            </a:r>
            <a:r>
              <a:rPr lang="en-US" altLang="en-US" sz="2400" baseline="30000" dirty="0"/>
              <a:t>2</a:t>
            </a:r>
            <a:r>
              <a:rPr lang="en-US" altLang="en-US" sz="2400" dirty="0"/>
              <a:t>2p</a:t>
            </a:r>
            <a:r>
              <a:rPr lang="en-US" altLang="en-US" sz="2400" baseline="30000" dirty="0"/>
              <a:t>6  </a:t>
            </a:r>
            <a:r>
              <a:rPr lang="en-US" altLang="en-US" sz="2400" dirty="0">
                <a:solidFill>
                  <a:schemeClr val="accent2"/>
                </a:solidFill>
              </a:rPr>
              <a:t>(4 orbitals)</a:t>
            </a:r>
            <a:endParaRPr lang="en-US" altLang="en-US" sz="2400" baseline="30000" dirty="0"/>
          </a:p>
          <a:p>
            <a:r>
              <a:rPr lang="en-US" altLang="en-US" sz="2400" dirty="0"/>
              <a:t>8 total electrons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358895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F6A19-981F-479C-B115-223AEF0BF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 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B9F07-2DF3-430B-9E15-4CC857901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sz="2400" dirty="0"/>
              <a:t>Just like your address is unique, electrons have unique locations that are identified by their quantum numbers. </a:t>
            </a:r>
          </a:p>
          <a:p>
            <a:r>
              <a:rPr lang="en-US" sz="2400" dirty="0"/>
              <a:t>Each quantum number provides another piece of the address</a:t>
            </a:r>
          </a:p>
        </p:txBody>
      </p:sp>
    </p:spTree>
    <p:extLst>
      <p:ext uri="{BB962C8B-B14F-4D97-AF65-F5344CB8AC3E}">
        <p14:creationId xmlns:p14="http://schemas.microsoft.com/office/powerpoint/2010/main" val="20053982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A1089-0427-4151-A15C-9A5A322E0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Energy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AC3E0-B4AE-42DE-83E2-7E6DF6379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2" y="803186"/>
            <a:ext cx="3498979" cy="5248622"/>
          </a:xfrm>
          <a:ln>
            <a:solidFill>
              <a:schemeClr val="tx1"/>
            </a:solidFill>
          </a:ln>
        </p:spPr>
        <p:txBody>
          <a:bodyPr anchor="t"/>
          <a:lstStyle/>
          <a:p>
            <a:pPr marL="0" indent="0" algn="ctr">
              <a:buNone/>
            </a:pPr>
            <a:r>
              <a:rPr lang="en-US" altLang="en-US" sz="2800" b="1" u="sng" dirty="0">
                <a:solidFill>
                  <a:schemeClr val="accent1"/>
                </a:solidFill>
              </a:rPr>
              <a:t>Third Energy Level</a:t>
            </a:r>
          </a:p>
          <a:p>
            <a:r>
              <a:rPr lang="en-US" altLang="en-US" sz="2400" dirty="0"/>
              <a:t>Has s, p, and d orbitals</a:t>
            </a:r>
          </a:p>
          <a:p>
            <a:r>
              <a:rPr lang="en-US" altLang="en-US" sz="2400" dirty="0"/>
              <a:t>2 in s, 6 in p, and 10 in d</a:t>
            </a:r>
          </a:p>
          <a:p>
            <a:r>
              <a:rPr lang="en-US" altLang="en-US" sz="2400" dirty="0"/>
              <a:t>3s</a:t>
            </a:r>
            <a:r>
              <a:rPr lang="en-US" altLang="en-US" sz="2400" baseline="30000" dirty="0"/>
              <a:t>2</a:t>
            </a:r>
            <a:r>
              <a:rPr lang="en-US" altLang="en-US" sz="2400" dirty="0"/>
              <a:t>3p</a:t>
            </a:r>
            <a:r>
              <a:rPr lang="en-US" altLang="en-US" sz="2400" baseline="30000" dirty="0"/>
              <a:t>6</a:t>
            </a:r>
            <a:r>
              <a:rPr lang="en-US" altLang="en-US" sz="2400" dirty="0"/>
              <a:t>3d</a:t>
            </a:r>
            <a:r>
              <a:rPr lang="en-US" altLang="en-US" sz="2400" baseline="30000" dirty="0"/>
              <a:t>10</a:t>
            </a:r>
          </a:p>
          <a:p>
            <a:r>
              <a:rPr lang="en-US" altLang="en-US" sz="2400" dirty="0"/>
              <a:t>18 total electrons</a:t>
            </a:r>
          </a:p>
          <a:p>
            <a:pPr marL="0" indent="0">
              <a:buNone/>
            </a:pPr>
            <a:endParaRPr lang="en-US" altLang="en-US" baseline="300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C17C1B1-ACF7-49C5-8B7C-24E0AC3D8112}"/>
              </a:ext>
            </a:extLst>
          </p:cNvPr>
          <p:cNvSpPr txBox="1">
            <a:spLocks/>
          </p:cNvSpPr>
          <p:nvPr/>
        </p:nvSpPr>
        <p:spPr>
          <a:xfrm>
            <a:off x="8357938" y="803186"/>
            <a:ext cx="3657600" cy="524862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2800" b="1" u="sng" dirty="0">
                <a:solidFill>
                  <a:schemeClr val="accent1"/>
                </a:solidFill>
              </a:rPr>
              <a:t>Fourth Energy Level</a:t>
            </a:r>
          </a:p>
          <a:p>
            <a:r>
              <a:rPr lang="en-US" altLang="en-US" sz="2400" dirty="0"/>
              <a:t>Has s, p, d, and f orbitals</a:t>
            </a:r>
          </a:p>
          <a:p>
            <a:r>
              <a:rPr lang="en-US" altLang="en-US" sz="2400" dirty="0"/>
              <a:t>2 in s, 6 in p, 10 in d, and 14 in f</a:t>
            </a:r>
          </a:p>
          <a:p>
            <a:r>
              <a:rPr lang="en-US" altLang="en-US" sz="2400" dirty="0"/>
              <a:t>4s</a:t>
            </a:r>
            <a:r>
              <a:rPr lang="en-US" altLang="en-US" sz="2400" baseline="30000" dirty="0"/>
              <a:t>2</a:t>
            </a:r>
            <a:r>
              <a:rPr lang="en-US" altLang="en-US" sz="2400" dirty="0"/>
              <a:t>4p</a:t>
            </a:r>
            <a:r>
              <a:rPr lang="en-US" altLang="en-US" sz="2400" baseline="30000" dirty="0"/>
              <a:t>6</a:t>
            </a:r>
            <a:r>
              <a:rPr lang="en-US" altLang="en-US" sz="2400" dirty="0"/>
              <a:t>4d</a:t>
            </a:r>
            <a:r>
              <a:rPr lang="en-US" altLang="en-US" sz="2400" baseline="30000" dirty="0"/>
              <a:t>10</a:t>
            </a:r>
            <a:r>
              <a:rPr lang="en-US" altLang="en-US" sz="2400" dirty="0"/>
              <a:t>4f</a:t>
            </a:r>
            <a:r>
              <a:rPr lang="en-US" altLang="en-US" sz="2400" baseline="30000" dirty="0"/>
              <a:t>14</a:t>
            </a:r>
          </a:p>
          <a:p>
            <a:r>
              <a:rPr lang="en-US" altLang="en-US" sz="2400" dirty="0"/>
              <a:t>32 total electrons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69770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3C73B-9198-48A8-B99A-E212DDB1A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Great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C3FAA-CFC7-4B0C-96AF-754C231D5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2070" y="804689"/>
            <a:ext cx="7507704" cy="5248622"/>
          </a:xfrm>
        </p:spPr>
        <p:txBody>
          <a:bodyPr anchor="t"/>
          <a:lstStyle/>
          <a:p>
            <a:pPr marL="0" indent="0">
              <a:buClr>
                <a:srgbClr val="002060"/>
              </a:buClr>
              <a:buFont typeface="Arial" charset="0"/>
              <a:buNone/>
              <a:defRPr/>
            </a:pPr>
            <a:r>
              <a:rPr lang="en-US" altLang="en-US" sz="2800" b="1" dirty="0"/>
              <a:t>Energy Levels</a:t>
            </a:r>
          </a:p>
          <a:p>
            <a:pPr marL="627063" indent="-53975">
              <a:buFont typeface="Monotype Sorts" pitchFamily="2" charset="2"/>
              <a:buNone/>
              <a:defRPr/>
            </a:pPr>
            <a:r>
              <a:rPr lang="en-US" altLang="en-US" sz="2800" dirty="0"/>
              <a:t>1 = 1 sublevel = 1s</a:t>
            </a:r>
            <a:r>
              <a:rPr lang="en-US" altLang="en-US" sz="2800" baseline="30000" dirty="0"/>
              <a:t>2</a:t>
            </a:r>
            <a:r>
              <a:rPr lang="en-US" altLang="en-US" sz="2800" dirty="0"/>
              <a:t> = </a:t>
            </a:r>
            <a:endParaRPr lang="en-US" altLang="en-US" sz="2800" b="1" baseline="30000" dirty="0"/>
          </a:p>
          <a:p>
            <a:pPr marL="627063" indent="-53975">
              <a:buFont typeface="Monotype Sorts" pitchFamily="2" charset="2"/>
              <a:buNone/>
              <a:defRPr/>
            </a:pPr>
            <a:r>
              <a:rPr lang="en-US" altLang="en-US" sz="2800" dirty="0"/>
              <a:t>2 = 2 sublevels = 2s</a:t>
            </a:r>
            <a:r>
              <a:rPr lang="en-US" altLang="en-US" sz="2800" baseline="30000" dirty="0"/>
              <a:t>2</a:t>
            </a:r>
            <a:r>
              <a:rPr lang="en-US" altLang="en-US" sz="2800" dirty="0"/>
              <a:t>, 2p</a:t>
            </a:r>
            <a:r>
              <a:rPr lang="en-US" altLang="en-US" sz="2800" baseline="30000" dirty="0"/>
              <a:t>6</a:t>
            </a:r>
            <a:r>
              <a:rPr lang="en-US" altLang="en-US" sz="2800" dirty="0"/>
              <a:t> = </a:t>
            </a:r>
          </a:p>
          <a:p>
            <a:pPr marL="627063" indent="-53975">
              <a:buFont typeface="Monotype Sorts" pitchFamily="2" charset="2"/>
              <a:buNone/>
              <a:defRPr/>
            </a:pPr>
            <a:r>
              <a:rPr lang="en-US" altLang="en-US" sz="2800" dirty="0"/>
              <a:t>3 = 3 sublevels = 3s</a:t>
            </a:r>
            <a:r>
              <a:rPr lang="en-US" altLang="en-US" sz="2800" baseline="30000" dirty="0"/>
              <a:t>2</a:t>
            </a:r>
            <a:r>
              <a:rPr lang="en-US" altLang="en-US" sz="2800" dirty="0"/>
              <a:t>, 3p</a:t>
            </a:r>
            <a:r>
              <a:rPr lang="en-US" altLang="en-US" sz="2800" baseline="30000" dirty="0"/>
              <a:t>6</a:t>
            </a:r>
            <a:r>
              <a:rPr lang="en-US" altLang="en-US" sz="2800" dirty="0"/>
              <a:t>, 3d</a:t>
            </a:r>
            <a:r>
              <a:rPr lang="en-US" altLang="en-US" sz="2800" baseline="30000" dirty="0"/>
              <a:t>10</a:t>
            </a:r>
            <a:r>
              <a:rPr lang="en-US" altLang="en-US" sz="2800" dirty="0"/>
              <a:t> = </a:t>
            </a:r>
          </a:p>
          <a:p>
            <a:pPr marL="627063" indent="-53975">
              <a:buFont typeface="Monotype Sorts" pitchFamily="2" charset="2"/>
              <a:buNone/>
              <a:defRPr/>
            </a:pPr>
            <a:r>
              <a:rPr lang="en-US" altLang="en-US" sz="2800" dirty="0"/>
              <a:t>4 = 4 sublevels = 4s</a:t>
            </a:r>
            <a:r>
              <a:rPr lang="en-US" altLang="en-US" sz="2800" baseline="30000" dirty="0"/>
              <a:t>2</a:t>
            </a:r>
            <a:r>
              <a:rPr lang="en-US" altLang="en-US" sz="2800" dirty="0"/>
              <a:t>, 4p</a:t>
            </a:r>
            <a:r>
              <a:rPr lang="en-US" altLang="en-US" sz="2800" baseline="30000" dirty="0"/>
              <a:t>6</a:t>
            </a:r>
            <a:r>
              <a:rPr lang="en-US" altLang="en-US" sz="2800" dirty="0"/>
              <a:t>, 4d</a:t>
            </a:r>
            <a:r>
              <a:rPr lang="en-US" altLang="en-US" sz="2800" baseline="30000" dirty="0"/>
              <a:t>10</a:t>
            </a:r>
            <a:r>
              <a:rPr lang="en-US" altLang="en-US" sz="2800" dirty="0"/>
              <a:t>, 4f</a:t>
            </a:r>
            <a:r>
              <a:rPr lang="en-US" altLang="en-US" sz="2800" baseline="30000" dirty="0"/>
              <a:t>14</a:t>
            </a:r>
            <a:r>
              <a:rPr lang="en-US" altLang="en-US" sz="2800" dirty="0"/>
              <a:t> = </a:t>
            </a:r>
            <a:endParaRPr lang="en-US" altLang="en-US" sz="2800" b="1" baseline="30000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F5A252-2FAA-4C5F-9190-9604E6C8D6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0039" y="1413377"/>
            <a:ext cx="746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</a:rPr>
              <a:t>2e</a:t>
            </a:r>
            <a:r>
              <a:rPr lang="en-US" altLang="en-US" sz="3600" b="1" baseline="30000" dirty="0">
                <a:solidFill>
                  <a:schemeClr val="tx1"/>
                </a:solidFill>
                <a:latin typeface="Calibri" panose="020F0502020204030204" pitchFamily="34" charset="0"/>
              </a:rPr>
              <a:t>-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8119E4-43F1-4F7A-AE93-BBEDCE340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0542" y="2023568"/>
            <a:ext cx="7457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</a:rPr>
              <a:t>8e</a:t>
            </a:r>
            <a:r>
              <a:rPr lang="en-US" altLang="en-US" sz="3600" b="1" baseline="30000" dirty="0">
                <a:solidFill>
                  <a:schemeClr val="tx1"/>
                </a:solidFill>
                <a:latin typeface="Calibri" panose="020F0502020204030204" pitchFamily="34" charset="0"/>
              </a:rPr>
              <a:t>-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A7B3A8-E65E-4FCD-B49E-6DBC9B5C6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4596" y="2669681"/>
            <a:ext cx="9797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</a:rPr>
              <a:t>18e</a:t>
            </a:r>
            <a:r>
              <a:rPr lang="en-US" altLang="en-US" sz="3600" b="1" baseline="30000" dirty="0">
                <a:solidFill>
                  <a:schemeClr val="tx1"/>
                </a:solidFill>
                <a:latin typeface="Calibri" panose="020F0502020204030204" pitchFamily="34" charset="0"/>
              </a:rPr>
              <a:t>-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C0FB86-5230-494D-A032-423C1DE99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6550" y="3255089"/>
            <a:ext cx="9797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</a:rPr>
              <a:t>32e</a:t>
            </a:r>
            <a:r>
              <a:rPr lang="en-US" altLang="en-US" sz="3600" b="1" baseline="30000" dirty="0">
                <a:solidFill>
                  <a:schemeClr val="tx1"/>
                </a:solidFill>
                <a:latin typeface="Calibri" panose="020F0502020204030204" pitchFamily="34" charset="0"/>
              </a:rPr>
              <a:t>-</a:t>
            </a:r>
            <a:endParaRPr lang="en-US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08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57A62-8D46-4ED0-AE76-1EDB61F61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 4.2 Practice Problems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43E8188-2AEE-4A21-AB27-DA7A37C81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1" y="336884"/>
            <a:ext cx="7132638" cy="5714667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None/>
              <a:defRPr/>
            </a:pPr>
            <a:r>
              <a:rPr lang="en-US" altLang="en-US" sz="3600" dirty="0"/>
              <a:t>1. How many sublevels are in the following principal energy levels?  List the sublevels.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sz="3600" dirty="0"/>
              <a:t>	a. n = 1   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sz="3600" dirty="0"/>
              <a:t>	b. n = 2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sz="3600" dirty="0"/>
              <a:t>	c. n = 3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sz="3600" dirty="0"/>
              <a:t>	d. n = 4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sz="3600" dirty="0"/>
              <a:t>	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9ACF895-F425-44F3-BDB0-EA450B0E78E7}"/>
              </a:ext>
            </a:extLst>
          </p:cNvPr>
          <p:cNvGrpSpPr/>
          <p:nvPr/>
        </p:nvGrpSpPr>
        <p:grpSpPr>
          <a:xfrm>
            <a:off x="6836740" y="2381191"/>
            <a:ext cx="1965701" cy="2870959"/>
            <a:chOff x="7430294" y="2493485"/>
            <a:chExt cx="1965701" cy="287095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3417C92-2BD0-4606-ACBB-600566433F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30294" y="2493485"/>
              <a:ext cx="194468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rgbClr val="FFFF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FF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FF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FF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FF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3600" b="1" dirty="0">
                  <a:solidFill>
                    <a:srgbClr val="C00000"/>
                  </a:solidFill>
                </a:rPr>
                <a:t>1 </a:t>
              </a:r>
              <a:r>
                <a:rPr lang="en-US" altLang="en-US" b="1" dirty="0">
                  <a:solidFill>
                    <a:srgbClr val="C00000"/>
                  </a:solidFill>
                </a:rPr>
                <a:t>sublevel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86494FD-2CF5-492E-83D2-A43E60CE37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30294" y="3180015"/>
              <a:ext cx="194468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rgbClr val="FFFF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FF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FF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FF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FF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3600" b="1" dirty="0">
                  <a:solidFill>
                    <a:srgbClr val="C00000"/>
                  </a:solidFill>
                </a:rPr>
                <a:t>2 </a:t>
              </a:r>
              <a:r>
                <a:rPr lang="en-US" altLang="en-US" b="1" dirty="0">
                  <a:solidFill>
                    <a:srgbClr val="C00000"/>
                  </a:solidFill>
                </a:rPr>
                <a:t>sublevel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07237AA-596B-4FB8-84ED-4E0F643943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30294" y="3968876"/>
              <a:ext cx="194468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rgbClr val="FFFF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FF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FF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FF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FF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3600" b="1" dirty="0">
                  <a:solidFill>
                    <a:srgbClr val="C00000"/>
                  </a:solidFill>
                </a:rPr>
                <a:t>3 </a:t>
              </a:r>
              <a:r>
                <a:rPr lang="en-US" altLang="en-US" b="1" dirty="0">
                  <a:solidFill>
                    <a:srgbClr val="C00000"/>
                  </a:solidFill>
                </a:rPr>
                <a:t>sublevel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589620B-D47F-47F5-8116-D2995769F2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51307" y="4718113"/>
              <a:ext cx="194468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rgbClr val="FFFF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FFFF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FFFF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FFFF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FFFF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3600" b="1" dirty="0">
                  <a:solidFill>
                    <a:srgbClr val="C00000"/>
                  </a:solidFill>
                </a:rPr>
                <a:t>4 </a:t>
              </a:r>
              <a:r>
                <a:rPr lang="en-US" altLang="en-US" b="1" dirty="0">
                  <a:solidFill>
                    <a:srgbClr val="C00000"/>
                  </a:solidFill>
                </a:rPr>
                <a:t>sublevel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0C528AA-7CA1-43C3-AAF2-2D99E4008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2879" y="2451578"/>
            <a:ext cx="14509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dirty="0">
                <a:solidFill>
                  <a:srgbClr val="C00000"/>
                </a:solidFill>
              </a:rPr>
              <a:t>1s</a:t>
            </a:r>
            <a:r>
              <a:rPr lang="en-US" altLang="en-US" sz="3600" b="1" baseline="3000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4BAFC4-DBDC-486E-808A-A58421C52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2567" y="3153086"/>
            <a:ext cx="20748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dirty="0">
                <a:solidFill>
                  <a:srgbClr val="C00000"/>
                </a:solidFill>
              </a:rPr>
              <a:t>2s</a:t>
            </a:r>
            <a:r>
              <a:rPr lang="en-US" altLang="en-US" sz="3600" b="1" baseline="30000" dirty="0">
                <a:solidFill>
                  <a:srgbClr val="C00000"/>
                </a:solidFill>
              </a:rPr>
              <a:t>2</a:t>
            </a:r>
            <a:r>
              <a:rPr lang="en-US" altLang="en-US" sz="3600" b="1" dirty="0">
                <a:solidFill>
                  <a:srgbClr val="C00000"/>
                </a:solidFill>
              </a:rPr>
              <a:t> 2p</a:t>
            </a:r>
            <a:r>
              <a:rPr lang="en-US" altLang="en-US" sz="3600" b="1" baseline="30000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7095F7-4B44-41E0-B88B-CA70D31D2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2567" y="4631465"/>
            <a:ext cx="38306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dirty="0">
                <a:solidFill>
                  <a:srgbClr val="C00000"/>
                </a:solidFill>
              </a:rPr>
              <a:t>4s</a:t>
            </a:r>
            <a:r>
              <a:rPr lang="en-US" altLang="en-US" sz="3600" b="1" baseline="30000" dirty="0">
                <a:solidFill>
                  <a:srgbClr val="C00000"/>
                </a:solidFill>
              </a:rPr>
              <a:t>2</a:t>
            </a:r>
            <a:r>
              <a:rPr lang="en-US" altLang="en-US" sz="3600" b="1" dirty="0">
                <a:solidFill>
                  <a:srgbClr val="C00000"/>
                </a:solidFill>
              </a:rPr>
              <a:t> 4p</a:t>
            </a:r>
            <a:r>
              <a:rPr lang="en-US" altLang="en-US" sz="3600" b="1" baseline="30000" dirty="0">
                <a:solidFill>
                  <a:srgbClr val="C00000"/>
                </a:solidFill>
              </a:rPr>
              <a:t>6</a:t>
            </a:r>
            <a:r>
              <a:rPr lang="en-US" altLang="en-US" sz="3600" b="1" dirty="0">
                <a:solidFill>
                  <a:srgbClr val="C00000"/>
                </a:solidFill>
              </a:rPr>
              <a:t> 4d</a:t>
            </a:r>
            <a:r>
              <a:rPr lang="en-US" altLang="en-US" sz="3600" b="1" baseline="30000" dirty="0">
                <a:solidFill>
                  <a:srgbClr val="C00000"/>
                </a:solidFill>
              </a:rPr>
              <a:t>10</a:t>
            </a:r>
            <a:r>
              <a:rPr lang="en-US" altLang="en-US" sz="3600" b="1" dirty="0">
                <a:solidFill>
                  <a:srgbClr val="C00000"/>
                </a:solidFill>
              </a:rPr>
              <a:t> 4f</a:t>
            </a:r>
            <a:r>
              <a:rPr lang="en-US" altLang="en-US" sz="3600" b="1" baseline="30000" dirty="0">
                <a:solidFill>
                  <a:srgbClr val="C00000"/>
                </a:solidFill>
              </a:rPr>
              <a:t>14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82F151-11AC-4312-938B-3DDD21014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2567" y="3884171"/>
            <a:ext cx="28670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dirty="0">
                <a:solidFill>
                  <a:srgbClr val="C00000"/>
                </a:solidFill>
              </a:rPr>
              <a:t>3s</a:t>
            </a:r>
            <a:r>
              <a:rPr lang="en-US" altLang="en-US" sz="3600" b="1" baseline="30000" dirty="0">
                <a:solidFill>
                  <a:srgbClr val="C00000"/>
                </a:solidFill>
              </a:rPr>
              <a:t>2</a:t>
            </a:r>
            <a:r>
              <a:rPr lang="en-US" altLang="en-US" sz="3600" b="1" dirty="0">
                <a:solidFill>
                  <a:srgbClr val="C00000"/>
                </a:solidFill>
              </a:rPr>
              <a:t> 3p</a:t>
            </a:r>
            <a:r>
              <a:rPr lang="en-US" altLang="en-US" sz="3600" b="1" baseline="30000" dirty="0">
                <a:solidFill>
                  <a:srgbClr val="C00000"/>
                </a:solidFill>
              </a:rPr>
              <a:t>6 </a:t>
            </a:r>
            <a:r>
              <a:rPr lang="en-US" altLang="en-US" sz="3600" b="1" dirty="0">
                <a:solidFill>
                  <a:srgbClr val="C00000"/>
                </a:solidFill>
              </a:rPr>
              <a:t>3d</a:t>
            </a:r>
            <a:r>
              <a:rPr lang="en-US" altLang="en-US" sz="3600" b="1" baseline="30000" dirty="0">
                <a:solidFill>
                  <a:srgbClr val="C00000"/>
                </a:solidFill>
              </a:rPr>
              <a:t>10 </a:t>
            </a:r>
          </a:p>
        </p:txBody>
      </p:sp>
    </p:spTree>
    <p:extLst>
      <p:ext uri="{BB962C8B-B14F-4D97-AF65-F5344CB8AC3E}">
        <p14:creationId xmlns:p14="http://schemas.microsoft.com/office/powerpoint/2010/main" val="194240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E7340-6027-4DD2-8A9A-78682C872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Problems 4.2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8DB5127-FCDC-4043-9F9B-248D1D3FDB8F}"/>
              </a:ext>
            </a:extLst>
          </p:cNvPr>
          <p:cNvSpPr txBox="1">
            <a:spLocks/>
          </p:cNvSpPr>
          <p:nvPr/>
        </p:nvSpPr>
        <p:spPr>
          <a:xfrm>
            <a:off x="4146979" y="76200"/>
            <a:ext cx="7972926" cy="6705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None/>
              <a:defRPr/>
            </a:pPr>
            <a:r>
              <a:rPr lang="en-US" altLang="en-US" sz="2800" dirty="0"/>
              <a:t>2. How many orbitals are in the following sublevels?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sz="2800" dirty="0"/>
              <a:t>     a. 1</a:t>
            </a:r>
            <a:r>
              <a:rPr lang="en-US" altLang="en-US" sz="2800" i="1" dirty="0"/>
              <a:t>s</a:t>
            </a:r>
            <a:r>
              <a:rPr lang="en-US" altLang="en-US" sz="2800" dirty="0"/>
              <a:t> sublevel			e. 4</a:t>
            </a:r>
            <a:r>
              <a:rPr lang="en-US" altLang="en-US" sz="2800" i="1" dirty="0"/>
              <a:t>f</a:t>
            </a:r>
            <a:r>
              <a:rPr lang="en-US" altLang="en-US" sz="2800" dirty="0"/>
              <a:t> sublevel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sz="2800" dirty="0"/>
              <a:t>     b. 5</a:t>
            </a:r>
            <a:r>
              <a:rPr lang="en-US" altLang="en-US" sz="2800" i="1" dirty="0"/>
              <a:t>s</a:t>
            </a:r>
            <a:r>
              <a:rPr lang="en-US" altLang="en-US" sz="2800" dirty="0"/>
              <a:t> sublevel			f. 7</a:t>
            </a:r>
            <a:r>
              <a:rPr lang="en-US" altLang="en-US" sz="2800" i="1" dirty="0"/>
              <a:t>s</a:t>
            </a:r>
            <a:r>
              <a:rPr lang="en-US" altLang="en-US" sz="2800" dirty="0"/>
              <a:t> sublevel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sz="2800" dirty="0"/>
              <a:t>     c. 3</a:t>
            </a:r>
            <a:r>
              <a:rPr lang="en-US" altLang="en-US" sz="2800" i="1" dirty="0"/>
              <a:t>p</a:t>
            </a:r>
            <a:r>
              <a:rPr lang="en-US" altLang="en-US" sz="2800" dirty="0"/>
              <a:t> sublevel			g. 6</a:t>
            </a:r>
            <a:r>
              <a:rPr lang="en-US" altLang="en-US" sz="2800" i="1" dirty="0"/>
              <a:t>d</a:t>
            </a:r>
            <a:r>
              <a:rPr lang="en-US" altLang="en-US" sz="2800" dirty="0"/>
              <a:t> sublevel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sz="2800" dirty="0"/>
              <a:t>     d. 4</a:t>
            </a:r>
            <a:r>
              <a:rPr lang="en-US" altLang="en-US" sz="2800" i="1" dirty="0"/>
              <a:t>d</a:t>
            </a:r>
            <a:r>
              <a:rPr lang="en-US" altLang="en-US" sz="2800" dirty="0"/>
              <a:t> sublevel			h. fourth principal 					     energy level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sz="3600" dirty="0">
                <a:solidFill>
                  <a:srgbClr val="000099"/>
                </a:solidFill>
              </a:rPr>
              <a:t>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70A7B9-584B-45A5-82E7-5FE6D519EF99}"/>
              </a:ext>
            </a:extLst>
          </p:cNvPr>
          <p:cNvSpPr txBox="1"/>
          <p:nvPr/>
        </p:nvSpPr>
        <p:spPr>
          <a:xfrm>
            <a:off x="6898105" y="1235242"/>
            <a:ext cx="433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0E8B3D-11F2-4A6C-8495-F6D9DC3CDE87}"/>
              </a:ext>
            </a:extLst>
          </p:cNvPr>
          <p:cNvSpPr txBox="1"/>
          <p:nvPr/>
        </p:nvSpPr>
        <p:spPr>
          <a:xfrm>
            <a:off x="6898104" y="1906915"/>
            <a:ext cx="433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78F96A-46D0-489E-9041-4671BF57084C}"/>
              </a:ext>
            </a:extLst>
          </p:cNvPr>
          <p:cNvSpPr txBox="1"/>
          <p:nvPr/>
        </p:nvSpPr>
        <p:spPr>
          <a:xfrm>
            <a:off x="6890081" y="2498378"/>
            <a:ext cx="433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22AB8E-E9D9-4440-84C8-27ADB055F88C}"/>
              </a:ext>
            </a:extLst>
          </p:cNvPr>
          <p:cNvSpPr txBox="1"/>
          <p:nvPr/>
        </p:nvSpPr>
        <p:spPr>
          <a:xfrm>
            <a:off x="6898104" y="3171400"/>
            <a:ext cx="433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E24DA1-E62A-48AD-9F34-67C870B8F6B3}"/>
              </a:ext>
            </a:extLst>
          </p:cNvPr>
          <p:cNvSpPr txBox="1"/>
          <p:nvPr/>
        </p:nvSpPr>
        <p:spPr>
          <a:xfrm>
            <a:off x="10964778" y="1304662"/>
            <a:ext cx="433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E5B950-AE94-4E52-94C9-1086B5456BB4}"/>
              </a:ext>
            </a:extLst>
          </p:cNvPr>
          <p:cNvSpPr txBox="1"/>
          <p:nvPr/>
        </p:nvSpPr>
        <p:spPr>
          <a:xfrm>
            <a:off x="10964778" y="1900745"/>
            <a:ext cx="433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B98F95-4C6F-4DA6-B8C1-D76A23C65A5A}"/>
              </a:ext>
            </a:extLst>
          </p:cNvPr>
          <p:cNvSpPr txBox="1"/>
          <p:nvPr/>
        </p:nvSpPr>
        <p:spPr>
          <a:xfrm>
            <a:off x="10996862" y="2551928"/>
            <a:ext cx="433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FB47AC-DF6E-45F8-BD5E-562FD657BB37}"/>
              </a:ext>
            </a:extLst>
          </p:cNvPr>
          <p:cNvSpPr txBox="1"/>
          <p:nvPr/>
        </p:nvSpPr>
        <p:spPr>
          <a:xfrm>
            <a:off x="9529010" y="4087967"/>
            <a:ext cx="657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95497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2D8CB-1DF7-401D-9150-CB2AE94DF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Problems 4.2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81D5F7-DA0B-41F5-87D7-224BD497400D}"/>
              </a:ext>
            </a:extLst>
          </p:cNvPr>
          <p:cNvSpPr/>
          <p:nvPr/>
        </p:nvSpPr>
        <p:spPr>
          <a:xfrm>
            <a:off x="4251158" y="466717"/>
            <a:ext cx="7299158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None/>
              <a:defRPr/>
            </a:pPr>
            <a:r>
              <a:rPr lang="en-US" altLang="en-US" sz="3600" dirty="0"/>
              <a:t>3. How many electrons are in the following sublevels?</a:t>
            </a:r>
          </a:p>
          <a:p>
            <a:pPr>
              <a:defRPr/>
            </a:pPr>
            <a:r>
              <a:rPr lang="en-US" altLang="en-US" sz="3600" dirty="0"/>
              <a:t>     </a:t>
            </a:r>
            <a:r>
              <a:rPr lang="en-US" altLang="en-US" sz="3200" dirty="0"/>
              <a:t>a. 1</a:t>
            </a:r>
            <a:r>
              <a:rPr lang="en-US" altLang="en-US" sz="3200" i="1" dirty="0"/>
              <a:t>s</a:t>
            </a:r>
            <a:r>
              <a:rPr lang="en-US" altLang="en-US" sz="3200" dirty="0"/>
              <a:t> sublevel			e. 4</a:t>
            </a:r>
            <a:r>
              <a:rPr lang="en-US" altLang="en-US" sz="3200" i="1" dirty="0"/>
              <a:t>f</a:t>
            </a:r>
            <a:r>
              <a:rPr lang="en-US" altLang="en-US" sz="3200" dirty="0"/>
              <a:t> sublevel</a:t>
            </a:r>
          </a:p>
          <a:p>
            <a:pPr>
              <a:defRPr/>
            </a:pPr>
            <a:r>
              <a:rPr lang="en-US" altLang="en-US" sz="3200" dirty="0"/>
              <a:t>     b. 5</a:t>
            </a:r>
            <a:r>
              <a:rPr lang="en-US" altLang="en-US" sz="3200" i="1" dirty="0"/>
              <a:t>s</a:t>
            </a:r>
            <a:r>
              <a:rPr lang="en-US" altLang="en-US" sz="3200" dirty="0"/>
              <a:t> sublevel			f. 7</a:t>
            </a:r>
            <a:r>
              <a:rPr lang="en-US" altLang="en-US" sz="3200" i="1" dirty="0"/>
              <a:t>s</a:t>
            </a:r>
            <a:r>
              <a:rPr lang="en-US" altLang="en-US" sz="3200" dirty="0"/>
              <a:t> sublevel</a:t>
            </a:r>
          </a:p>
          <a:p>
            <a:pPr>
              <a:defRPr/>
            </a:pPr>
            <a:r>
              <a:rPr lang="en-US" altLang="en-US" sz="3200" dirty="0"/>
              <a:t>     c. 3</a:t>
            </a:r>
            <a:r>
              <a:rPr lang="en-US" altLang="en-US" sz="3200" i="1" dirty="0"/>
              <a:t>p</a:t>
            </a:r>
            <a:r>
              <a:rPr lang="en-US" altLang="en-US" sz="3200" dirty="0"/>
              <a:t> sublevel	</a:t>
            </a:r>
            <a:r>
              <a:rPr lang="en-US" altLang="en-US" sz="2800" dirty="0"/>
              <a:t>		</a:t>
            </a:r>
            <a:r>
              <a:rPr lang="en-US" altLang="en-US" sz="3200" dirty="0"/>
              <a:t>g. 6</a:t>
            </a:r>
            <a:r>
              <a:rPr lang="en-US" altLang="en-US" sz="3200" i="1" dirty="0"/>
              <a:t>d</a:t>
            </a:r>
            <a:r>
              <a:rPr lang="en-US" altLang="en-US" sz="3200" dirty="0"/>
              <a:t> sublevel</a:t>
            </a:r>
          </a:p>
          <a:p>
            <a:pPr>
              <a:defRPr/>
            </a:pPr>
            <a:r>
              <a:rPr lang="en-US" altLang="en-US" sz="3200" dirty="0"/>
              <a:t>     d. 4</a:t>
            </a:r>
            <a:r>
              <a:rPr lang="en-US" altLang="en-US" sz="3200" i="1" dirty="0"/>
              <a:t>d</a:t>
            </a:r>
            <a:r>
              <a:rPr lang="en-US" altLang="en-US" sz="3200" dirty="0"/>
              <a:t> sublevel			h. </a:t>
            </a:r>
            <a:r>
              <a:rPr lang="en-US" altLang="en-US" sz="2400" dirty="0"/>
              <a:t>fourth principal 										      energy level</a:t>
            </a:r>
          </a:p>
          <a:p>
            <a:pPr>
              <a:defRPr/>
            </a:pPr>
            <a:r>
              <a:rPr lang="en-US" altLang="en-US" dirty="0"/>
              <a:t>	</a:t>
            </a:r>
            <a:endParaRPr lang="en-US" alt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527BD7-D970-4058-85A4-ECD5658AC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5335" y="1570457"/>
            <a:ext cx="8207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C00000"/>
                </a:solidFill>
              </a:rPr>
              <a:t>2 </a:t>
            </a:r>
            <a:r>
              <a:rPr lang="en-US" altLang="en-US" b="1" dirty="0">
                <a:solidFill>
                  <a:srgbClr val="C00000"/>
                </a:solidFill>
              </a:rPr>
              <a:t>e-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22A1F0-1FE8-48E9-B4A5-7900AD68D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5335" y="2114469"/>
            <a:ext cx="11096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C00000"/>
                </a:solidFill>
              </a:rPr>
              <a:t>2 </a:t>
            </a:r>
            <a:r>
              <a:rPr lang="en-US" altLang="en-US" b="1" dirty="0">
                <a:solidFill>
                  <a:srgbClr val="C00000"/>
                </a:solidFill>
              </a:rPr>
              <a:t>e-</a:t>
            </a:r>
            <a:r>
              <a:rPr lang="en-US" altLang="en-US" sz="28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006089-63AB-494F-ACF9-EA70790BC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8651" y="2617205"/>
            <a:ext cx="7953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C00000"/>
                </a:solidFill>
              </a:rPr>
              <a:t>6</a:t>
            </a:r>
            <a:r>
              <a:rPr lang="en-US" altLang="en-US" sz="3200" b="1" dirty="0">
                <a:solidFill>
                  <a:srgbClr val="C00000"/>
                </a:solidFill>
              </a:rPr>
              <a:t> </a:t>
            </a:r>
            <a:r>
              <a:rPr lang="en-US" altLang="en-US" sz="2400" b="1" dirty="0">
                <a:solidFill>
                  <a:srgbClr val="C00000"/>
                </a:solidFill>
              </a:rPr>
              <a:t>e-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F8B03B-40AF-4EA9-8800-297492E02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3246" y="3156287"/>
            <a:ext cx="10636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C00000"/>
                </a:solidFill>
              </a:rPr>
              <a:t>10 </a:t>
            </a:r>
            <a:r>
              <a:rPr lang="en-US" altLang="en-US" b="1" dirty="0">
                <a:solidFill>
                  <a:srgbClr val="C00000"/>
                </a:solidFill>
              </a:rPr>
              <a:t>e-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F22868-0476-4553-8BD4-0A190A1DD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8557" y="1628694"/>
            <a:ext cx="1139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C00000"/>
                </a:solidFill>
              </a:rPr>
              <a:t>14 </a:t>
            </a:r>
            <a:r>
              <a:rPr lang="en-US" altLang="en-US" b="1" dirty="0">
                <a:solidFill>
                  <a:srgbClr val="C00000"/>
                </a:solidFill>
              </a:rPr>
              <a:t>e-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69AFF4-B723-4076-A1FE-E33D7569A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0620" y="2081216"/>
            <a:ext cx="860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C00000"/>
                </a:solidFill>
              </a:rPr>
              <a:t>2 </a:t>
            </a:r>
            <a:r>
              <a:rPr lang="en-US" altLang="en-US" sz="2400" b="1" dirty="0">
                <a:solidFill>
                  <a:srgbClr val="C00000"/>
                </a:solidFill>
              </a:rPr>
              <a:t>e-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663B8E-CE45-47E2-BBEB-3109BF98C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4595" y="2506749"/>
            <a:ext cx="12334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C00000"/>
                </a:solidFill>
              </a:rPr>
              <a:t>10</a:t>
            </a:r>
            <a:r>
              <a:rPr lang="en-US" altLang="en-US" sz="3200" b="1" dirty="0">
                <a:solidFill>
                  <a:srgbClr val="C00000"/>
                </a:solidFill>
              </a:rPr>
              <a:t> </a:t>
            </a:r>
            <a:r>
              <a:rPr lang="en-US" altLang="en-US" sz="2400" b="1" dirty="0">
                <a:solidFill>
                  <a:srgbClr val="C00000"/>
                </a:solidFill>
              </a:rPr>
              <a:t>e-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514C1B-76F4-4CD0-84FB-75C126C82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8347" y="3403603"/>
            <a:ext cx="1139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C00000"/>
                </a:solidFill>
              </a:rPr>
              <a:t>32</a:t>
            </a:r>
            <a:r>
              <a:rPr lang="en-US" altLang="en-US" sz="3200" b="1" dirty="0">
                <a:solidFill>
                  <a:srgbClr val="C00000"/>
                </a:solidFill>
              </a:rPr>
              <a:t> </a:t>
            </a:r>
            <a:r>
              <a:rPr lang="en-US" altLang="en-US" sz="2400" b="1" dirty="0">
                <a:solidFill>
                  <a:srgbClr val="C00000"/>
                </a:solidFill>
              </a:rPr>
              <a:t>e-</a:t>
            </a:r>
          </a:p>
        </p:txBody>
      </p:sp>
    </p:spTree>
    <p:extLst>
      <p:ext uri="{BB962C8B-B14F-4D97-AF65-F5344CB8AC3E}">
        <p14:creationId xmlns:p14="http://schemas.microsoft.com/office/powerpoint/2010/main" val="110580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97EA4-A7A3-425C-A382-5B1A3CDDD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Wave-Particle Duality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97F99-EF77-4CBA-831E-C447AD458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altLang="en-US" sz="2800" b="1" dirty="0">
                <a:cs typeface="Arial" panose="020B0604020202020204" pitchFamily="34" charset="0"/>
              </a:rPr>
              <a:t>J.J. Thomson</a:t>
            </a:r>
          </a:p>
          <a:p>
            <a:pPr lvl="1"/>
            <a:r>
              <a:rPr lang="en-US" sz="2400" dirty="0"/>
              <a:t>won the Nobel prize for describing the electron as a particle</a:t>
            </a:r>
          </a:p>
          <a:p>
            <a:r>
              <a:rPr lang="en-US" sz="2800" b="1" dirty="0"/>
              <a:t>His son, George Thomson</a:t>
            </a:r>
          </a:p>
          <a:p>
            <a:pPr lvl="1"/>
            <a:r>
              <a:rPr lang="en-US" sz="2400" dirty="0"/>
              <a:t> won the Nobel prize for describing the wave-like nature of the electron.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CE2B-D080-4453-A7A3-D8AFA0DC5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Ernest Rutherford’s Model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289A7-5A45-43C8-B6B9-600E1D601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altLang="en-US" sz="2400" dirty="0"/>
              <a:t>Discovered dense positive piece at the center of the atom- </a:t>
            </a:r>
            <a:r>
              <a:rPr lang="en-US" altLang="en-US" sz="2400" b="1" dirty="0">
                <a:solidFill>
                  <a:schemeClr val="accent1"/>
                </a:solidFill>
              </a:rPr>
              <a:t>“nucleus”</a:t>
            </a:r>
          </a:p>
          <a:p>
            <a:r>
              <a:rPr lang="en-US" altLang="en-US" sz="2400" dirty="0"/>
              <a:t>Electrons would surround and move around it, like planets around the sun</a:t>
            </a:r>
          </a:p>
          <a:p>
            <a:r>
              <a:rPr lang="en-US" altLang="en-US" sz="2400" dirty="0"/>
              <a:t>Atom is mostly empty space</a:t>
            </a:r>
          </a:p>
          <a:p>
            <a:r>
              <a:rPr lang="en-US" altLang="en-US" sz="2400" dirty="0"/>
              <a:t>It did not explain the </a:t>
            </a:r>
            <a:r>
              <a:rPr lang="en-US" altLang="en-US" sz="2400" i="1" dirty="0"/>
              <a:t>chemical properties</a:t>
            </a:r>
            <a:r>
              <a:rPr lang="en-US" altLang="en-US" sz="2400" dirty="0"/>
              <a:t> of the elements – a better description of the </a:t>
            </a:r>
            <a:r>
              <a:rPr lang="en-US" altLang="en-US" sz="2400" b="1" dirty="0">
                <a:solidFill>
                  <a:schemeClr val="accent1"/>
                </a:solidFill>
              </a:rPr>
              <a:t>electron behavior </a:t>
            </a:r>
            <a:r>
              <a:rPr lang="en-US" altLang="en-US" sz="2400" dirty="0"/>
              <a:t>was needed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59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B5EB6-64C9-44D3-9E21-2DFA51720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</a:t>
            </a:r>
            <a:r>
              <a:rPr lang="en-US" altLang="en-US" dirty="0"/>
              <a:t>Louis de Broglie to the Party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5684C-7F6D-459D-95E7-B318E424A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8749" y="304800"/>
            <a:ext cx="7633252" cy="6241774"/>
          </a:xfrm>
        </p:spPr>
        <p:txBody>
          <a:bodyPr anchor="t">
            <a:normAutofit/>
          </a:bodyPr>
          <a:lstStyle/>
          <a:p>
            <a:pPr>
              <a:buFontTx/>
              <a:buChar char="•"/>
            </a:pPr>
            <a:r>
              <a:rPr lang="en-US" altLang="en-US" sz="2000" dirty="0"/>
              <a:t>French scientist</a:t>
            </a:r>
          </a:p>
          <a:p>
            <a:pPr>
              <a:buFontTx/>
              <a:buChar char="•"/>
            </a:pPr>
            <a:r>
              <a:rPr lang="en-US" altLang="en-US" sz="2000" dirty="0"/>
              <a:t>Suggested that electrons be considered waves confined to the space around an atomic nucleus.</a:t>
            </a:r>
          </a:p>
          <a:p>
            <a:pPr>
              <a:buFontTx/>
              <a:buChar char="•"/>
            </a:pPr>
            <a:r>
              <a:rPr lang="en-US" altLang="en-US" sz="2000" dirty="0"/>
              <a:t>It followed that the electron waves could exist only at specific frequencies.</a:t>
            </a:r>
          </a:p>
          <a:p>
            <a:pPr>
              <a:buFontTx/>
              <a:buChar char="•"/>
            </a:pPr>
            <a:r>
              <a:rPr lang="en-US" altLang="en-US" sz="2000" dirty="0"/>
              <a:t>According to the relationship </a:t>
            </a:r>
            <a:r>
              <a:rPr lang="en-US" altLang="en-US" sz="2000" b="1" i="1" dirty="0">
                <a:solidFill>
                  <a:schemeClr val="accent1"/>
                </a:solidFill>
              </a:rPr>
              <a:t>E </a:t>
            </a:r>
            <a:r>
              <a:rPr lang="en-US" altLang="en-US" sz="2000" b="1" dirty="0">
                <a:solidFill>
                  <a:schemeClr val="accent1"/>
                </a:solidFill>
              </a:rPr>
              <a:t>= </a:t>
            </a:r>
            <a:r>
              <a:rPr lang="en-US" altLang="en-US" sz="2000" b="1" i="1" dirty="0" err="1">
                <a:solidFill>
                  <a:schemeClr val="accent1"/>
                </a:solidFill>
              </a:rPr>
              <a:t>h</a:t>
            </a:r>
            <a:r>
              <a:rPr lang="en-US" altLang="en-US" sz="2000" b="1" dirty="0" err="1">
                <a:solidFill>
                  <a:schemeClr val="accent1"/>
                </a:solidFill>
                <a:latin typeface="Lucida Grande" pitchFamily="8" charset="0"/>
              </a:rPr>
              <a:t>ν</a:t>
            </a:r>
            <a:r>
              <a:rPr lang="en-US" altLang="en-US" sz="2000" dirty="0">
                <a:solidFill>
                  <a:schemeClr val="accent1"/>
                </a:solidFill>
              </a:rPr>
              <a:t>, </a:t>
            </a:r>
            <a:r>
              <a:rPr lang="en-US" altLang="en-US" sz="2000" dirty="0"/>
              <a:t>these frequencies corresponded to specific energies—the quantized energies of Bohr’s orbits.</a:t>
            </a:r>
          </a:p>
          <a:p>
            <a:r>
              <a:rPr lang="en-US" altLang="en-US" sz="2000" dirty="0"/>
              <a:t>If we combine E=mc</a:t>
            </a:r>
            <a:r>
              <a:rPr lang="en-US" altLang="en-US" sz="2000" baseline="30000" dirty="0"/>
              <a:t>2</a:t>
            </a:r>
            <a:r>
              <a:rPr lang="en-US" altLang="en-US" sz="2000" dirty="0"/>
              <a:t> , c=</a:t>
            </a:r>
            <a:r>
              <a:rPr lang="en-US" altLang="en-US" sz="2000" dirty="0">
                <a:latin typeface="SymbolProp BT" pitchFamily="18" charset="2"/>
                <a:sym typeface="Symbol" panose="05050102010706020507" pitchFamily="18" charset="2"/>
              </a:rPr>
              <a:t></a:t>
            </a:r>
            <a:r>
              <a:rPr lang="en-US" altLang="en-US" sz="2000" dirty="0"/>
              <a:t>,  E = 1/2 mv</a:t>
            </a:r>
            <a:r>
              <a:rPr lang="en-US" altLang="en-US" sz="2000" baseline="30000" dirty="0"/>
              <a:t>2 </a:t>
            </a:r>
            <a:r>
              <a:rPr lang="en-US" altLang="en-US" sz="2000" dirty="0"/>
              <a:t>and E = h</a:t>
            </a:r>
            <a:r>
              <a:rPr lang="en-US" altLang="en-US" sz="2000" dirty="0">
                <a:latin typeface="SymbolProp BT" pitchFamily="18" charset="2"/>
                <a:sym typeface="Symbol" panose="05050102010706020507" pitchFamily="18" charset="2"/>
              </a:rPr>
              <a:t>, </a:t>
            </a:r>
            <a:r>
              <a:rPr lang="en-US" altLang="en-US" sz="2000" dirty="0">
                <a:sym typeface="Symbol" panose="05050102010706020507" pitchFamily="18" charset="2"/>
              </a:rPr>
              <a:t>then we can get:</a:t>
            </a:r>
            <a:r>
              <a:rPr lang="en-US" altLang="en-US" sz="2000" dirty="0">
                <a:latin typeface="SymbolProp BT" pitchFamily="18" charset="2"/>
              </a:rPr>
              <a:t> </a:t>
            </a:r>
            <a:r>
              <a:rPr lang="en-US" altLang="en-US" sz="2000" dirty="0"/>
              <a:t> </a:t>
            </a:r>
          </a:p>
          <a:p>
            <a:pPr lvl="1">
              <a:buFont typeface="Animals" pitchFamily="34" charset="2"/>
              <a:buNone/>
            </a:pPr>
            <a:r>
              <a:rPr lang="en-US" altLang="en-US" sz="2000" b="1" dirty="0">
                <a:solidFill>
                  <a:schemeClr val="accent1"/>
                </a:solidFill>
                <a:latin typeface="SymbolProp BT" pitchFamily="18" charset="2"/>
                <a:sym typeface="Symbol" panose="05050102010706020507" pitchFamily="18" charset="2"/>
              </a:rPr>
              <a:t></a:t>
            </a:r>
            <a:r>
              <a:rPr lang="en-US" altLang="en-US" sz="2000" b="1" dirty="0">
                <a:solidFill>
                  <a:schemeClr val="accent1"/>
                </a:solidFill>
              </a:rPr>
              <a:t> = h/mv    </a:t>
            </a:r>
            <a:r>
              <a:rPr lang="en-US" altLang="en-US" sz="2000" b="1" u="sng" dirty="0">
                <a:solidFill>
                  <a:schemeClr val="tx2">
                    <a:lumMod val="75000"/>
                  </a:schemeClr>
                </a:solidFill>
              </a:rPr>
              <a:t>de Broglie’s equation</a:t>
            </a:r>
            <a:r>
              <a:rPr lang="en-US" altLang="en-US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en-US" altLang="en-US" sz="2000" dirty="0"/>
              <a:t>Calculates the wavelength of a particle</a:t>
            </a:r>
            <a:r>
              <a:rPr lang="en-US" altLang="en-US" dirty="0"/>
              <a:t>.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3140E88-37FE-4E66-98B6-7AE5E580F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4556" y="304800"/>
            <a:ext cx="1630017" cy="225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556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6269C-A860-45FB-A527-C69BD1C17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Electrons as Waves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0C993-0613-486D-84FA-D14F524F69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sz="2400" dirty="0"/>
              <a:t>Electrons, like light waves, can be bent, or diffracted.</a:t>
            </a:r>
          </a:p>
          <a:p>
            <a:pPr>
              <a:lnSpc>
                <a:spcPct val="90000"/>
              </a:lnSpc>
              <a:buFontTx/>
              <a:buChar char="•"/>
            </a:pPr>
            <a:endParaRPr lang="en-US" altLang="en-US" sz="1600" dirty="0"/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sz="2400" b="1" i="1" dirty="0">
                <a:solidFill>
                  <a:schemeClr val="accent1"/>
                </a:solidFill>
              </a:rPr>
              <a:t>Diffraction</a:t>
            </a:r>
            <a:r>
              <a:rPr lang="en-US" altLang="en-US" sz="2400" i="1" dirty="0">
                <a:solidFill>
                  <a:srgbClr val="FFCC00"/>
                </a:solidFill>
              </a:rPr>
              <a:t> </a:t>
            </a:r>
            <a:r>
              <a:rPr lang="en-US" altLang="en-US" sz="2400" dirty="0"/>
              <a:t>refers to the bending of a wave as it passes by the edge of an object or through a small opening.</a:t>
            </a:r>
          </a:p>
          <a:p>
            <a:pPr>
              <a:lnSpc>
                <a:spcPct val="90000"/>
              </a:lnSpc>
              <a:buFontTx/>
              <a:buChar char="•"/>
            </a:pPr>
            <a:endParaRPr lang="en-US" altLang="en-US" sz="1600" dirty="0"/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sz="2400" dirty="0"/>
              <a:t>Electron beams, like waves, can interfere with each other.</a:t>
            </a:r>
          </a:p>
          <a:p>
            <a:pPr>
              <a:lnSpc>
                <a:spcPct val="90000"/>
              </a:lnSpc>
              <a:buFontTx/>
              <a:buChar char="•"/>
            </a:pPr>
            <a:endParaRPr lang="en-US" altLang="en-US" sz="1600" dirty="0"/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sz="2400" b="1" i="1" dirty="0">
                <a:solidFill>
                  <a:schemeClr val="accent1"/>
                </a:solidFill>
              </a:rPr>
              <a:t>Interference</a:t>
            </a:r>
            <a:r>
              <a:rPr lang="en-US" altLang="en-US" sz="2400" dirty="0"/>
              <a:t> occurs when waves overlap.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092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6C1BD-2BA0-42A0-BA63-818D25649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Heisenberg Uncertainty Principle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71F62-AA99-426C-9CC7-6A6A2DED0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03186"/>
            <a:ext cx="3498979" cy="5239805"/>
          </a:xfrm>
        </p:spPr>
        <p:txBody>
          <a:bodyPr anchor="t"/>
          <a:lstStyle/>
          <a:p>
            <a:r>
              <a:rPr lang="en-US" altLang="en-US" sz="2000" dirty="0"/>
              <a:t>It is impossible to know exactly the location </a:t>
            </a:r>
            <a:r>
              <a:rPr lang="en-US" altLang="en-US" sz="2000" i="1" dirty="0"/>
              <a:t>and</a:t>
            </a:r>
            <a:r>
              <a:rPr lang="en-US" altLang="en-US" sz="2000" dirty="0"/>
              <a:t> velocity of a particle.</a:t>
            </a:r>
          </a:p>
          <a:p>
            <a:r>
              <a:rPr lang="en-US" altLang="en-US" sz="2000" dirty="0"/>
              <a:t>The better we know one, the less we know the other.</a:t>
            </a:r>
          </a:p>
          <a:p>
            <a:r>
              <a:rPr lang="en-US" altLang="en-US" sz="2000" dirty="0"/>
              <a:t>Measuring changes the properties.</a:t>
            </a:r>
          </a:p>
          <a:p>
            <a:r>
              <a:rPr lang="en-US" altLang="en-US" sz="2000" dirty="0"/>
              <a:t>True in quantum mechanics, but not classical mechanics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4C0B63-78A3-4148-B469-9D1888FFF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4026" y="803186"/>
            <a:ext cx="2589343" cy="3500219"/>
          </a:xfrm>
          <a:prstGeom prst="rect">
            <a:avLst/>
          </a:prstGeom>
          <a:ln>
            <a:noFill/>
          </a:ln>
        </p:spPr>
      </p:pic>
      <p:sp>
        <p:nvSpPr>
          <p:cNvPr id="5" name="Text Box 8">
            <a:extLst>
              <a:ext uri="{FF2B5EF4-FFF2-40B4-BE49-F238E27FC236}">
                <a16:creationId xmlns:a16="http://schemas.microsoft.com/office/drawing/2014/main" id="{FB212EBE-C3C4-4C62-9CB5-AE2C8401C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25" y="5799138"/>
            <a:ext cx="317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l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Font typeface="Animals" pitchFamily="34" charset="2"/>
              <a:buChar char="-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FFFFFF"/>
                </a:solidFill>
              </a:rPr>
              <a:t>Werner Heisenberg</a:t>
            </a:r>
          </a:p>
        </p:txBody>
      </p:sp>
    </p:spTree>
    <p:extLst>
      <p:ext uri="{BB962C8B-B14F-4D97-AF65-F5344CB8AC3E}">
        <p14:creationId xmlns:p14="http://schemas.microsoft.com/office/powerpoint/2010/main" val="1971131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34408-FDE2-4CAB-AA89-1620CE147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vs Classical Mechanics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021DC-B80F-4607-AA1E-90AF988A2C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u="sng" dirty="0">
                <a:solidFill>
                  <a:srgbClr val="FF0000"/>
                </a:solidFill>
              </a:rPr>
              <a:t>Quantum mechanics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/>
              <a:t>explains how </a:t>
            </a:r>
            <a:r>
              <a:rPr lang="en-US" altLang="en-US" sz="2800" i="1" dirty="0"/>
              <a:t>very small</a:t>
            </a:r>
            <a:r>
              <a:rPr lang="en-US" altLang="en-US" sz="2800" dirty="0"/>
              <a:t> particles behave</a:t>
            </a:r>
          </a:p>
          <a:p>
            <a:pPr lvl="1">
              <a:lnSpc>
                <a:spcPct val="90000"/>
              </a:lnSpc>
              <a:buClr>
                <a:srgbClr val="FFFF00"/>
              </a:buClr>
              <a:buFontTx/>
              <a:buChar char="•"/>
            </a:pPr>
            <a:r>
              <a:rPr lang="en-US" altLang="en-US" sz="2800" dirty="0"/>
              <a:t>Quantum mechanics is an explanation for subatomic particles and atoms as waves</a:t>
            </a:r>
            <a:r>
              <a:rPr lang="en-US" altLang="en-US" sz="2800" u="sng" dirty="0"/>
              <a:t> </a:t>
            </a:r>
          </a:p>
          <a:p>
            <a:pPr>
              <a:lnSpc>
                <a:spcPct val="90000"/>
              </a:lnSpc>
            </a:pPr>
            <a:r>
              <a:rPr lang="en-US" altLang="en-US" sz="2800" u="sng" dirty="0">
                <a:solidFill>
                  <a:srgbClr val="FF0000"/>
                </a:solidFill>
              </a:rPr>
              <a:t>Classical mechanics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/>
              <a:t>describes the motions of bodies much larger than atoms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597245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544</TotalTime>
  <Words>1298</Words>
  <Application>Microsoft Office PowerPoint</Application>
  <PresentationFormat>Widescreen</PresentationFormat>
  <Paragraphs>247</Paragraphs>
  <Slides>34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7" baseType="lpstr">
      <vt:lpstr>Animals</vt:lpstr>
      <vt:lpstr>Arial</vt:lpstr>
      <vt:lpstr>Calibri</vt:lpstr>
      <vt:lpstr>Calibri Light</vt:lpstr>
      <vt:lpstr>Freestyle Script</vt:lpstr>
      <vt:lpstr>Lucida Grande</vt:lpstr>
      <vt:lpstr>Monotype Sorts</vt:lpstr>
      <vt:lpstr>Rockwell</vt:lpstr>
      <vt:lpstr>Symbol</vt:lpstr>
      <vt:lpstr>SymbolProp BT</vt:lpstr>
      <vt:lpstr>Wingdings</vt:lpstr>
      <vt:lpstr>Atlas</vt:lpstr>
      <vt:lpstr>Image</vt:lpstr>
      <vt:lpstr>Quantum Numbers</vt:lpstr>
      <vt:lpstr>Bell Work</vt:lpstr>
      <vt:lpstr>Electron Location</vt:lpstr>
      <vt:lpstr>Wave-Particle Duality</vt:lpstr>
      <vt:lpstr>Ernest Rutherford’s Model</vt:lpstr>
      <vt:lpstr>Welcome Louis de Broglie to the Party</vt:lpstr>
      <vt:lpstr>Electrons as Waves</vt:lpstr>
      <vt:lpstr>Heisenberg Uncertainty Principle</vt:lpstr>
      <vt:lpstr>Quantum vs Classical Mechanics</vt:lpstr>
      <vt:lpstr>Making Sense of Heisenberg</vt:lpstr>
      <vt:lpstr>The Schrödinger Wave Equation</vt:lpstr>
      <vt:lpstr>Quantum Theory</vt:lpstr>
      <vt:lpstr>The Quantum Model</vt:lpstr>
      <vt:lpstr>The Quantum Model</vt:lpstr>
      <vt:lpstr>Potentially Great Notes</vt:lpstr>
      <vt:lpstr>Quantum Numbers</vt:lpstr>
      <vt:lpstr>Bell Work</vt:lpstr>
      <vt:lpstr>Predicting Quantum Numbers</vt:lpstr>
      <vt:lpstr>Great Notes</vt:lpstr>
      <vt:lpstr>Principal Quantum Number</vt:lpstr>
      <vt:lpstr>Shapes of Orbitals</vt:lpstr>
      <vt:lpstr>Atomic Orbital Shapes (Good Notes)</vt:lpstr>
      <vt:lpstr>More Orbitals</vt:lpstr>
      <vt:lpstr>Orbital Location on the Periodic Table</vt:lpstr>
      <vt:lpstr>Electrons Accommodated in Energy Levels </vt:lpstr>
      <vt:lpstr>Electrons Accommodated in Energy Levels </vt:lpstr>
      <vt:lpstr>Determining Sublevels, Orbitals,  Electrons in energy levels and Sublevels</vt:lpstr>
      <vt:lpstr>Summary</vt:lpstr>
      <vt:lpstr>By Energy Level</vt:lpstr>
      <vt:lpstr>By Energy Level</vt:lpstr>
      <vt:lpstr>Great Notes</vt:lpstr>
      <vt:lpstr>Sec 4.2 Practice Problems</vt:lpstr>
      <vt:lpstr>Practice Problems 4.2</vt:lpstr>
      <vt:lpstr>Practice Problems 4.2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Quantum Numbers</dc:title>
  <dc:creator>Meranda Golbek</dc:creator>
  <cp:lastModifiedBy>Rhonda Rogers</cp:lastModifiedBy>
  <cp:revision>22</cp:revision>
  <dcterms:created xsi:type="dcterms:W3CDTF">2018-11-12T13:41:05Z</dcterms:created>
  <dcterms:modified xsi:type="dcterms:W3CDTF">2018-11-13T17:30:28Z</dcterms:modified>
</cp:coreProperties>
</file>